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6" r:id="rId3"/>
    <p:sldId id="267" r:id="rId4"/>
    <p:sldId id="268" r:id="rId5"/>
    <p:sldId id="269" r:id="rId6"/>
    <p:sldId id="270" r:id="rId7"/>
    <p:sldId id="271" r:id="rId8"/>
    <p:sldId id="272" r:id="rId9"/>
    <p:sldId id="273" r:id="rId10"/>
    <p:sldId id="274" r:id="rId11"/>
    <p:sldId id="277" r:id="rId12"/>
    <p:sldId id="275" r:id="rId13"/>
    <p:sldId id="278" r:id="rId14"/>
    <p:sldId id="276" r:id="rId15"/>
    <p:sldId id="279" r:id="rId16"/>
    <p:sldId id="280" r:id="rId17"/>
    <p:sldId id="281" r:id="rId18"/>
    <p:sldId id="282" r:id="rId19"/>
    <p:sldId id="283" r:id="rId20"/>
    <p:sldId id="284" r:id="rId21"/>
    <p:sldId id="285" r:id="rId22"/>
    <p:sldId id="286" r:id="rId23"/>
    <p:sldId id="287" r:id="rId24"/>
    <p:sldId id="288" r:id="rId25"/>
    <p:sldId id="289" r:id="rId26"/>
    <p:sldId id="290" r:id="rId27"/>
    <p:sldId id="291" r:id="rId28"/>
    <p:sldId id="292" r:id="rId29"/>
    <p:sldId id="293" r:id="rId30"/>
    <p:sldId id="294" r:id="rId31"/>
    <p:sldId id="295" r:id="rId32"/>
    <p:sldId id="296" r:id="rId33"/>
    <p:sldId id="297" r:id="rId34"/>
    <p:sldId id="298" r:id="rId35"/>
    <p:sldId id="299" r:id="rId36"/>
    <p:sldId id="300" r:id="rId37"/>
    <p:sldId id="301" r:id="rId38"/>
    <p:sldId id="302" r:id="rId39"/>
    <p:sldId id="303" r:id="rId40"/>
    <p:sldId id="304" r:id="rId41"/>
    <p:sldId id="305" r:id="rId42"/>
    <p:sldId id="306" r:id="rId43"/>
    <p:sldId id="307" r:id="rId44"/>
    <p:sldId id="308" r:id="rId45"/>
    <p:sldId id="309" r:id="rId46"/>
    <p:sldId id="310" r:id="rId47"/>
    <p:sldId id="311" r:id="rId48"/>
    <p:sldId id="312" r:id="rId49"/>
    <p:sldId id="313" r:id="rId50"/>
    <p:sldId id="314" r:id="rId51"/>
    <p:sldId id="315" r:id="rId52"/>
    <p:sldId id="316" r:id="rId53"/>
    <p:sldId id="317" r:id="rId54"/>
    <p:sldId id="318" r:id="rId55"/>
    <p:sldId id="319" r:id="rId56"/>
    <p:sldId id="320" r:id="rId57"/>
    <p:sldId id="321" r:id="rId58"/>
    <p:sldId id="322" r:id="rId59"/>
    <p:sldId id="324" r:id="rId60"/>
  </p:sldIdLst>
  <p:sldSz cx="9144000" cy="5715000" type="screen16x1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p:scale>
          <a:sx n="90" d="100"/>
          <a:sy n="90" d="100"/>
        </p:scale>
        <p:origin x="-846" y="-312"/>
      </p:cViewPr>
      <p:guideLst>
        <p:guide orient="horz" pos="1800"/>
        <p:guide pos="2880"/>
      </p:guideLst>
    </p:cSldViewPr>
  </p:slideViewPr>
  <p:notesTextViewPr>
    <p:cViewPr>
      <p:scale>
        <a:sx n="100" d="100"/>
        <a:sy n="100" d="100"/>
      </p:scale>
      <p:origin x="0" y="0"/>
    </p:cViewPr>
  </p:notesTextViewPr>
  <p:sorterViewPr>
    <p:cViewPr>
      <p:scale>
        <a:sx n="120" d="100"/>
        <a:sy n="120"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5356"/>
            <a:ext cx="7772400" cy="122502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ACC2963-8B4D-4E49-B4E7-09F46234F0F8}" type="datetimeFigureOut">
              <a:rPr lang="zh-CN" altLang="en-US" smtClean="0"/>
              <a:pPr/>
              <a:t>2016-1-15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4F6A7F0-785B-4EEF-8B7F-CD552993817C}" type="slidenum">
              <a:rPr lang="zh-CN" altLang="en-US" smtClean="0"/>
              <a:pPr/>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ACC2963-8B4D-4E49-B4E7-09F46234F0F8}" type="datetimeFigureOut">
              <a:rPr lang="zh-CN" altLang="en-US" smtClean="0"/>
              <a:pPr/>
              <a:t>2016-1-15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4F6A7F0-785B-4EEF-8B7F-CD552993817C}" type="slidenum">
              <a:rPr lang="zh-CN" altLang="en-US" smtClean="0"/>
              <a:pPr/>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90500"/>
            <a:ext cx="2057400" cy="4064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90500"/>
            <a:ext cx="6019800" cy="40640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ACC2963-8B4D-4E49-B4E7-09F46234F0F8}" type="datetimeFigureOut">
              <a:rPr lang="zh-CN" altLang="en-US" smtClean="0"/>
              <a:pPr/>
              <a:t>2016-1-15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4F6A7F0-785B-4EEF-8B7F-CD552993817C}" type="slidenum">
              <a:rPr lang="zh-CN" altLang="en-US" smtClean="0"/>
              <a:pPr/>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ACC2963-8B4D-4E49-B4E7-09F46234F0F8}" type="datetimeFigureOut">
              <a:rPr lang="zh-CN" altLang="en-US" smtClean="0"/>
              <a:pPr/>
              <a:t>2016-1-15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4F6A7F0-785B-4EEF-8B7F-CD552993817C}" type="slidenum">
              <a:rPr lang="zh-CN" altLang="en-US" smtClean="0"/>
              <a:pPr/>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8"/>
            <a:ext cx="7772400" cy="1135063"/>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ACC2963-8B4D-4E49-B4E7-09F46234F0F8}" type="datetimeFigureOut">
              <a:rPr lang="zh-CN" altLang="en-US" smtClean="0"/>
              <a:pPr/>
              <a:t>2016-1-15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4F6A7F0-785B-4EEF-8B7F-CD552993817C}" type="slidenum">
              <a:rPr lang="zh-CN" altLang="en-US" smtClean="0"/>
              <a:pPr/>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ACC2963-8B4D-4E49-B4E7-09F46234F0F8}" type="datetimeFigureOut">
              <a:rPr lang="zh-CN" altLang="en-US" smtClean="0"/>
              <a:pPr/>
              <a:t>2016-1-15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4F6A7F0-785B-4EEF-8B7F-CD552993817C}" type="slidenum">
              <a:rPr lang="zh-CN" altLang="en-US" smtClean="0"/>
              <a:pPr/>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79262"/>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8" y="1279262"/>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8"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ACC2963-8B4D-4E49-B4E7-09F46234F0F8}" type="datetimeFigureOut">
              <a:rPr lang="zh-CN" altLang="en-US" smtClean="0"/>
              <a:pPr/>
              <a:t>2016-1-15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4F6A7F0-785B-4EEF-8B7F-CD552993817C}" type="slidenum">
              <a:rPr lang="zh-CN" altLang="en-US" smtClean="0"/>
              <a:pPr/>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ACC2963-8B4D-4E49-B4E7-09F46234F0F8}" type="datetimeFigureOut">
              <a:rPr lang="zh-CN" altLang="en-US" smtClean="0"/>
              <a:pPr/>
              <a:t>2016-1-15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4F6A7F0-785B-4EEF-8B7F-CD552993817C}" type="slidenum">
              <a:rPr lang="zh-CN" altLang="en-US" smtClean="0"/>
              <a:pPr/>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ACC2963-8B4D-4E49-B4E7-09F46234F0F8}" type="datetimeFigureOut">
              <a:rPr lang="zh-CN" altLang="en-US" smtClean="0"/>
              <a:pPr/>
              <a:t>2016-1-15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4F6A7F0-785B-4EEF-8B7F-CD552993817C}" type="slidenum">
              <a:rPr lang="zh-CN" altLang="en-US" smtClean="0"/>
              <a:pPr/>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27543"/>
            <a:ext cx="3008313" cy="968375"/>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27542"/>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3" y="1195918"/>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ACC2963-8B4D-4E49-B4E7-09F46234F0F8}" type="datetimeFigureOut">
              <a:rPr lang="zh-CN" altLang="en-US" smtClean="0"/>
              <a:pPr/>
              <a:t>2016-1-15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4F6A7F0-785B-4EEF-8B7F-CD552993817C}" type="slidenum">
              <a:rPr lang="zh-CN" altLang="en-US" smtClean="0"/>
              <a:pPr/>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ACC2963-8B4D-4E49-B4E7-09F46234F0F8}" type="datetimeFigureOut">
              <a:rPr lang="zh-CN" altLang="en-US" smtClean="0"/>
              <a:pPr/>
              <a:t>2016-1-15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4F6A7F0-785B-4EEF-8B7F-CD552993817C}" type="slidenum">
              <a:rPr lang="zh-CN" altLang="en-US" smtClean="0"/>
              <a:pPr/>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5296960"/>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3ACC2963-8B4D-4E49-B4E7-09F46234F0F8}" type="datetimeFigureOut">
              <a:rPr lang="zh-CN" altLang="en-US" smtClean="0"/>
              <a:pPr/>
              <a:t>2016-1-15</a:t>
            </a:fld>
            <a:endParaRPr lang="zh-CN" altLang="en-US"/>
          </a:p>
        </p:txBody>
      </p:sp>
      <p:sp>
        <p:nvSpPr>
          <p:cNvPr id="5" name="页脚占位符 4"/>
          <p:cNvSpPr>
            <a:spLocks noGrp="1"/>
          </p:cNvSpPr>
          <p:nvPr>
            <p:ph type="ftr" sz="quarter" idx="3"/>
          </p:nvPr>
        </p:nvSpPr>
        <p:spPr>
          <a:xfrm>
            <a:off x="3124200" y="5296960"/>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5296960"/>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34F6A7F0-785B-4EEF-8B7F-CD552993817C}"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357158" y="3630048"/>
            <a:ext cx="6853158" cy="707886"/>
          </a:xfrm>
          <a:prstGeom prst="rect">
            <a:avLst/>
          </a:prstGeom>
          <a:noFill/>
        </p:spPr>
        <p:txBody>
          <a:bodyPr wrap="none" rtlCol="0">
            <a:spAutoFit/>
          </a:bodyPr>
          <a:lstStyle/>
          <a:p>
            <a:r>
              <a:rPr lang="zh-CN" altLang="en-US" sz="4000" b="1" dirty="0" smtClean="0">
                <a:latin typeface="微软雅黑" pitchFamily="34" charset="-122"/>
                <a:ea typeface="微软雅黑" pitchFamily="34" charset="-122"/>
              </a:rPr>
              <a:t>深圳中院裁判指引理解与适用</a:t>
            </a:r>
            <a:endParaRPr lang="zh-CN" altLang="en-US" sz="4000" b="1" dirty="0">
              <a:latin typeface="微软雅黑" pitchFamily="34" charset="-122"/>
              <a:ea typeface="微软雅黑" pitchFamily="34" charset="-122"/>
            </a:endParaRPr>
          </a:p>
        </p:txBody>
      </p:sp>
      <p:sp>
        <p:nvSpPr>
          <p:cNvPr id="5" name="TextBox 4"/>
          <p:cNvSpPr txBox="1"/>
          <p:nvPr/>
        </p:nvSpPr>
        <p:spPr>
          <a:xfrm>
            <a:off x="4357686" y="4643450"/>
            <a:ext cx="2675732" cy="369332"/>
          </a:xfrm>
          <a:prstGeom prst="rect">
            <a:avLst/>
          </a:prstGeom>
          <a:noFill/>
        </p:spPr>
        <p:txBody>
          <a:bodyPr wrap="none" rtlCol="0">
            <a:spAutoFit/>
          </a:bodyPr>
          <a:lstStyle/>
          <a:p>
            <a:pPr algn="r"/>
            <a:r>
              <a:rPr lang="zh-CN" altLang="en-US" dirty="0" smtClean="0">
                <a:latin typeface="微软雅黑" pitchFamily="34" charset="-122"/>
                <a:ea typeface="微软雅黑" pitchFamily="34" charset="-122"/>
              </a:rPr>
              <a:t>深圳中级法院      邢蓓华</a:t>
            </a:r>
            <a:endParaRPr lang="zh-CN" altLang="en-US" dirty="0">
              <a:latin typeface="微软雅黑" pitchFamily="34" charset="-122"/>
              <a:ea typeface="微软雅黑" pitchFamily="34" charset="-122"/>
            </a:endParaRPr>
          </a:p>
        </p:txBody>
      </p:sp>
      <p:sp>
        <p:nvSpPr>
          <p:cNvPr id="7" name="矩形 6"/>
          <p:cNvSpPr/>
          <p:nvPr/>
        </p:nvSpPr>
        <p:spPr>
          <a:xfrm>
            <a:off x="7524328" y="15017"/>
            <a:ext cx="762261"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357170"/>
            <a:ext cx="8229600" cy="952500"/>
          </a:xfrm>
        </p:spPr>
        <p:txBody>
          <a:bodyPr>
            <a:normAutofit fontScale="90000"/>
          </a:bodyPr>
          <a:lstStyle/>
          <a:p>
            <a:pPr algn="l"/>
            <a:r>
              <a:rPr lang="zh-CN" altLang="en-US" dirty="0" smtClean="0">
                <a:latin typeface="方正粗圆简体" pitchFamily="65" charset="-122"/>
                <a:ea typeface="方正粗圆简体" pitchFamily="65" charset="-122"/>
              </a:rPr>
              <a:t>裁审衔接问题（第二十八条至第三十七条）</a:t>
            </a:r>
            <a:endParaRPr lang="zh-CN" altLang="en-US" dirty="0">
              <a:latin typeface="方正粗圆简体" pitchFamily="65" charset="-122"/>
              <a:ea typeface="方正粗圆简体" pitchFamily="65" charset="-122"/>
            </a:endParaRPr>
          </a:p>
        </p:txBody>
      </p:sp>
      <p:sp>
        <p:nvSpPr>
          <p:cNvPr id="3" name="内容占位符 2"/>
          <p:cNvSpPr>
            <a:spLocks noGrp="1"/>
          </p:cNvSpPr>
          <p:nvPr>
            <p:ph idx="1"/>
          </p:nvPr>
        </p:nvSpPr>
        <p:spPr>
          <a:xfrm>
            <a:off x="457200" y="1333500"/>
            <a:ext cx="8229600" cy="4238644"/>
          </a:xfrm>
        </p:spPr>
        <p:txBody>
          <a:bodyPr>
            <a:normAutofit/>
          </a:bodyPr>
          <a:lstStyle/>
          <a:p>
            <a:pPr>
              <a:buNone/>
            </a:pPr>
            <a:r>
              <a:rPr lang="zh-CN" altLang="en-US" sz="3000" dirty="0" smtClean="0">
                <a:latin typeface="华文中宋" pitchFamily="2" charset="-122"/>
                <a:ea typeface="华文中宋" pitchFamily="2" charset="-122"/>
              </a:rPr>
              <a:t>一、第三十三条（修改条款）</a:t>
            </a:r>
            <a:endParaRPr lang="en-US" altLang="zh-CN" sz="3000" dirty="0" smtClean="0">
              <a:latin typeface="华文中宋" pitchFamily="2" charset="-122"/>
              <a:ea typeface="华文中宋" pitchFamily="2" charset="-122"/>
            </a:endParaRPr>
          </a:p>
          <a:p>
            <a:pPr>
              <a:buNone/>
            </a:pPr>
            <a:r>
              <a:rPr lang="zh-CN" altLang="en-US" sz="2400" dirty="0" smtClean="0">
                <a:latin typeface="华文楷体" pitchFamily="2" charset="-122"/>
                <a:ea typeface="华文楷体" pitchFamily="2" charset="-122"/>
              </a:rPr>
              <a:t>          双方当事人之间</a:t>
            </a:r>
            <a:r>
              <a:rPr lang="zh-CN" altLang="en-US" sz="2400" dirty="0" smtClean="0">
                <a:solidFill>
                  <a:srgbClr val="FF0000"/>
                </a:solidFill>
                <a:latin typeface="华文楷体" pitchFamily="2" charset="-122"/>
                <a:ea typeface="华文楷体" pitchFamily="2" charset="-122"/>
              </a:rPr>
              <a:t>不存在劳动关系</a:t>
            </a:r>
            <a:r>
              <a:rPr lang="zh-CN" altLang="en-US" sz="2400" dirty="0" smtClean="0">
                <a:latin typeface="华文楷体" pitchFamily="2" charset="-122"/>
                <a:ea typeface="华文楷体" pitchFamily="2" charset="-122"/>
              </a:rPr>
              <a:t>，但一方当事人</a:t>
            </a:r>
            <a:r>
              <a:rPr lang="zh-CN" altLang="en-US" sz="2400" dirty="0" smtClean="0">
                <a:solidFill>
                  <a:srgbClr val="FF0000"/>
                </a:solidFill>
                <a:latin typeface="华文楷体" pitchFamily="2" charset="-122"/>
                <a:ea typeface="华文楷体" pitchFamily="2" charset="-122"/>
              </a:rPr>
              <a:t>以劳动争议为由</a:t>
            </a:r>
            <a:r>
              <a:rPr lang="zh-CN" altLang="en-US" sz="2400" dirty="0" smtClean="0">
                <a:latin typeface="华文楷体" pitchFamily="2" charset="-122"/>
                <a:ea typeface="华文楷体" pitchFamily="2" charset="-122"/>
              </a:rPr>
              <a:t>申请劳动仲裁，劳动争议仲裁委员会以双方争议不属于劳动法调整范围为由作出不予受理的书面裁定、决定或者通知，当事人不服，向人民法院起诉的，经审查，双方确实不存在劳动关系的，以主体不适格为由</a:t>
            </a:r>
            <a:r>
              <a:rPr lang="zh-CN" altLang="en-US" sz="2400" dirty="0" smtClean="0">
                <a:solidFill>
                  <a:srgbClr val="FF0000"/>
                </a:solidFill>
                <a:latin typeface="华文楷体" pitchFamily="2" charset="-122"/>
                <a:ea typeface="华文楷体" pitchFamily="2" charset="-122"/>
              </a:rPr>
              <a:t>裁定驳回起诉</a:t>
            </a:r>
            <a:r>
              <a:rPr lang="zh-CN" altLang="en-US" sz="2400" dirty="0" smtClean="0"/>
              <a:t>。</a:t>
            </a:r>
            <a:endParaRPr lang="en-US" altLang="zh-CN" sz="2400" dirty="0" smtClean="0">
              <a:latin typeface="华文楷体" pitchFamily="2" charset="-122"/>
              <a:ea typeface="华文楷体" pitchFamily="2" charset="-122"/>
            </a:endParaRPr>
          </a:p>
          <a:p>
            <a:pPr lvl="1">
              <a:buFont typeface="Wingdings" pitchFamily="2" charset="2"/>
              <a:buChar char="p"/>
            </a:pPr>
            <a:endParaRPr lang="en-US" altLang="zh-CN" sz="2000" dirty="0" smtClean="0">
              <a:latin typeface="华文楷体" pitchFamily="2" charset="-122"/>
              <a:ea typeface="华文楷体" pitchFamily="2" charset="-122"/>
            </a:endParaRPr>
          </a:p>
          <a:p>
            <a:pPr lvl="0">
              <a:buNone/>
            </a:pPr>
            <a:endParaRPr lang="zh-CN" altLang="en-US" sz="2400" dirty="0" smtClean="0">
              <a:latin typeface="华文楷体" pitchFamily="2" charset="-122"/>
              <a:ea typeface="华文楷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357170"/>
            <a:ext cx="8229600" cy="952500"/>
          </a:xfrm>
        </p:spPr>
        <p:txBody>
          <a:bodyPr>
            <a:normAutofit fontScale="90000"/>
          </a:bodyPr>
          <a:lstStyle/>
          <a:p>
            <a:pPr algn="l"/>
            <a:r>
              <a:rPr lang="zh-CN" altLang="en-US" dirty="0" smtClean="0">
                <a:latin typeface="方正粗圆简体" pitchFamily="65" charset="-122"/>
                <a:ea typeface="方正粗圆简体" pitchFamily="65" charset="-122"/>
              </a:rPr>
              <a:t>裁审衔接问题（第二十八条至第三十七条）</a:t>
            </a:r>
            <a:endParaRPr lang="zh-CN" altLang="en-US" dirty="0">
              <a:latin typeface="方正粗圆简体" pitchFamily="65" charset="-122"/>
              <a:ea typeface="方正粗圆简体" pitchFamily="65" charset="-122"/>
            </a:endParaRPr>
          </a:p>
        </p:txBody>
      </p:sp>
      <p:sp>
        <p:nvSpPr>
          <p:cNvPr id="3" name="内容占位符 2"/>
          <p:cNvSpPr>
            <a:spLocks noGrp="1"/>
          </p:cNvSpPr>
          <p:nvPr>
            <p:ph idx="1"/>
          </p:nvPr>
        </p:nvSpPr>
        <p:spPr>
          <a:xfrm>
            <a:off x="457200" y="1333500"/>
            <a:ext cx="8229600" cy="4238644"/>
          </a:xfrm>
        </p:spPr>
        <p:txBody>
          <a:bodyPr>
            <a:normAutofit/>
          </a:bodyPr>
          <a:lstStyle/>
          <a:p>
            <a:pPr>
              <a:buNone/>
            </a:pPr>
            <a:r>
              <a:rPr lang="zh-CN" altLang="en-US" sz="3000" dirty="0" smtClean="0">
                <a:latin typeface="华文中宋" pitchFamily="2" charset="-122"/>
                <a:ea typeface="华文中宋" pitchFamily="2" charset="-122"/>
              </a:rPr>
              <a:t>一、第三十三条（修改条款）</a:t>
            </a:r>
            <a:endParaRPr lang="en-US" altLang="zh-CN" sz="3000" dirty="0" smtClean="0">
              <a:latin typeface="华文中宋" pitchFamily="2" charset="-122"/>
              <a:ea typeface="华文中宋" pitchFamily="2" charset="-122"/>
            </a:endParaRPr>
          </a:p>
          <a:p>
            <a:pPr lvl="0">
              <a:buFont typeface="Wingdings" pitchFamily="2" charset="2"/>
              <a:buChar char="Ø"/>
            </a:pPr>
            <a:r>
              <a:rPr lang="zh-CN" altLang="en-US" sz="2400" dirty="0" smtClean="0">
                <a:latin typeface="华文楷体" pitchFamily="2" charset="-122"/>
                <a:ea typeface="华文楷体" pitchFamily="2" charset="-122"/>
              </a:rPr>
              <a:t>最高法院司法解释一第二条和第四条的适用问题；</a:t>
            </a:r>
            <a:endParaRPr lang="en-US" altLang="zh-CN" sz="2400" dirty="0" smtClean="0">
              <a:latin typeface="华文楷体" pitchFamily="2" charset="-122"/>
              <a:ea typeface="华文楷体" pitchFamily="2" charset="-122"/>
            </a:endParaRPr>
          </a:p>
          <a:p>
            <a:pPr lvl="0">
              <a:buFont typeface="Wingdings" pitchFamily="2" charset="2"/>
              <a:buChar char="Ø"/>
            </a:pPr>
            <a:r>
              <a:rPr lang="zh-CN" altLang="en-US" sz="2400" dirty="0" smtClean="0">
                <a:latin typeface="华文楷体" pitchFamily="2" charset="-122"/>
                <a:ea typeface="华文楷体" pitchFamily="2" charset="-122"/>
              </a:rPr>
              <a:t>双方之间不存在劳动关系，而是存在其他民事法律关系，但当事人基于劳动关系主张劳动法上的权利的： </a:t>
            </a:r>
            <a:endParaRPr lang="en-US" altLang="zh-CN" sz="2400" dirty="0" smtClean="0">
              <a:latin typeface="华文楷体" pitchFamily="2" charset="-122"/>
              <a:ea typeface="华文楷体" pitchFamily="2" charset="-122"/>
            </a:endParaRPr>
          </a:p>
          <a:p>
            <a:pPr lvl="1">
              <a:buFont typeface="Wingdings" pitchFamily="2" charset="2"/>
              <a:buChar char="p"/>
            </a:pPr>
            <a:r>
              <a:rPr lang="zh-CN" altLang="en-US" sz="2000" dirty="0" smtClean="0">
                <a:latin typeface="华文楷体" pitchFamily="2" charset="-122"/>
                <a:ea typeface="华文楷体" pitchFamily="2" charset="-122"/>
              </a:rPr>
              <a:t>法院予以释明；</a:t>
            </a:r>
            <a:endParaRPr lang="en-US" altLang="zh-CN" sz="2000" dirty="0" smtClean="0">
              <a:latin typeface="华文楷体" pitchFamily="2" charset="-122"/>
              <a:ea typeface="华文楷体" pitchFamily="2" charset="-122"/>
            </a:endParaRPr>
          </a:p>
          <a:p>
            <a:pPr lvl="1">
              <a:buFont typeface="Wingdings" pitchFamily="2" charset="2"/>
              <a:buChar char="p"/>
            </a:pPr>
            <a:r>
              <a:rPr lang="zh-CN" altLang="en-US" sz="2000" dirty="0" smtClean="0">
                <a:latin typeface="华文楷体" pitchFamily="2" charset="-122"/>
                <a:ea typeface="华文楷体" pitchFamily="2" charset="-122"/>
              </a:rPr>
              <a:t>当事人坚持主张劳动法权利的：驳回起诉，另行诉讼；</a:t>
            </a:r>
            <a:endParaRPr lang="en-US" altLang="zh-CN" sz="2000" dirty="0" smtClean="0">
              <a:latin typeface="华文楷体" pitchFamily="2" charset="-122"/>
              <a:ea typeface="华文楷体" pitchFamily="2" charset="-122"/>
            </a:endParaRPr>
          </a:p>
          <a:p>
            <a:pPr lvl="1">
              <a:buFont typeface="Wingdings" pitchFamily="2" charset="2"/>
              <a:buChar char="p"/>
            </a:pPr>
            <a:r>
              <a:rPr lang="zh-CN" altLang="en-US" sz="2000" dirty="0" smtClean="0">
                <a:latin typeface="华文楷体" pitchFamily="2" charset="-122"/>
                <a:ea typeface="华文楷体" pitchFamily="2" charset="-122"/>
              </a:rPr>
              <a:t>当事人变更诉请的：直接予以审理。</a:t>
            </a:r>
            <a:endParaRPr lang="en-US" altLang="zh-CN" sz="2000" dirty="0" smtClean="0">
              <a:latin typeface="华文楷体" pitchFamily="2" charset="-122"/>
              <a:ea typeface="华文楷体" pitchFamily="2" charset="-122"/>
            </a:endParaRPr>
          </a:p>
          <a:p>
            <a:pPr>
              <a:buFont typeface="Wingdings" pitchFamily="2" charset="2"/>
              <a:buChar char="Ø"/>
            </a:pPr>
            <a:r>
              <a:rPr lang="zh-CN" altLang="en-US" sz="2400" dirty="0" smtClean="0">
                <a:latin typeface="华文楷体" pitchFamily="2" charset="-122"/>
                <a:ea typeface="华文楷体" pitchFamily="2" charset="-122"/>
              </a:rPr>
              <a:t>双方之间存在劳动关系，但当事人请求的是其他民事法律关系项下的权利的：作为普通民事纠纷予以审理。</a:t>
            </a:r>
            <a:endParaRPr lang="en-US" altLang="zh-CN" sz="2400" dirty="0" smtClean="0">
              <a:latin typeface="华文楷体" pitchFamily="2" charset="-122"/>
              <a:ea typeface="华文楷体" pitchFamily="2" charset="-122"/>
            </a:endParaRPr>
          </a:p>
          <a:p>
            <a:pPr>
              <a:buNone/>
            </a:pPr>
            <a:endParaRPr lang="en-US" altLang="zh-CN" sz="2400" dirty="0" smtClean="0">
              <a:latin typeface="华文楷体" pitchFamily="2" charset="-122"/>
              <a:ea typeface="华文楷体" pitchFamily="2" charset="-122"/>
            </a:endParaRPr>
          </a:p>
          <a:p>
            <a:pPr lvl="1">
              <a:buFont typeface="Wingdings" pitchFamily="2" charset="2"/>
              <a:buChar char="p"/>
            </a:pPr>
            <a:endParaRPr lang="en-US" altLang="zh-CN" sz="2000" dirty="0" smtClean="0">
              <a:latin typeface="华文楷体" pitchFamily="2" charset="-122"/>
              <a:ea typeface="华文楷体" pitchFamily="2" charset="-122"/>
            </a:endParaRPr>
          </a:p>
          <a:p>
            <a:pPr lvl="0">
              <a:buNone/>
            </a:pPr>
            <a:endParaRPr lang="zh-CN" altLang="en-US" sz="2400" dirty="0" smtClean="0">
              <a:latin typeface="华文楷体" pitchFamily="2" charset="-122"/>
              <a:ea typeface="华文楷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1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1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iterate type="lt">
                                    <p:tmPct val="0"/>
                                  </p:iterate>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1000"/>
                                        <p:tgtEl>
                                          <p:spTgt spid="3">
                                            <p:txEl>
                                              <p:pRg st="3" end="3"/>
                                            </p:txEl>
                                          </p:spTgt>
                                        </p:tgtEl>
                                      </p:cBhvr>
                                    </p:animEffect>
                                    <p:anim calcmode="lin" valueType="num">
                                      <p:cBhvr>
                                        <p:cTn id="1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iterate type="lt">
                                    <p:tmPct val="0"/>
                                  </p:iterate>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1000"/>
                                        <p:tgtEl>
                                          <p:spTgt spid="3">
                                            <p:txEl>
                                              <p:pRg st="4" end="4"/>
                                            </p:txEl>
                                          </p:spTgt>
                                        </p:tgtEl>
                                      </p:cBhvr>
                                    </p:animEffect>
                                    <p:anim calcmode="lin" valueType="num">
                                      <p:cBhvr>
                                        <p:cTn id="2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4" end="4"/>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iterate type="lt">
                                    <p:tmPct val="0"/>
                                  </p:iterate>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1000"/>
                                        <p:tgtEl>
                                          <p:spTgt spid="3">
                                            <p:txEl>
                                              <p:pRg st="5" end="5"/>
                                            </p:txEl>
                                          </p:spTgt>
                                        </p:tgtEl>
                                      </p:cBhvr>
                                    </p:animEffect>
                                    <p:anim calcmode="lin" valueType="num">
                                      <p:cBhvr>
                                        <p:cTn id="28"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nodeType="clickEffect">
                                  <p:stCondLst>
                                    <p:cond delay="0"/>
                                  </p:stCondLst>
                                  <p:childTnLst>
                                    <p:set>
                                      <p:cBhvr>
                                        <p:cTn id="33" dur="1" fill="hold">
                                          <p:stCondLst>
                                            <p:cond delay="0"/>
                                          </p:stCondLst>
                                        </p:cTn>
                                        <p:tgtEl>
                                          <p:spTgt spid="3">
                                            <p:txEl>
                                              <p:pRg st="6" end="6"/>
                                            </p:txEl>
                                          </p:spTgt>
                                        </p:tgtEl>
                                        <p:attrNameLst>
                                          <p:attrName>style.visibility</p:attrName>
                                        </p:attrNameLst>
                                      </p:cBhvr>
                                      <p:to>
                                        <p:strVal val="visible"/>
                                      </p:to>
                                    </p:set>
                                    <p:animEffect transition="in" filter="blinds(horizontal)">
                                      <p:cBhvr>
                                        <p:cTn id="34"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357170"/>
            <a:ext cx="8229600" cy="952500"/>
          </a:xfrm>
        </p:spPr>
        <p:txBody>
          <a:bodyPr>
            <a:normAutofit fontScale="90000"/>
          </a:bodyPr>
          <a:lstStyle/>
          <a:p>
            <a:pPr algn="l"/>
            <a:r>
              <a:rPr lang="zh-CN" altLang="en-US" dirty="0" smtClean="0">
                <a:latin typeface="方正粗圆简体" pitchFamily="65" charset="-122"/>
                <a:ea typeface="方正粗圆简体" pitchFamily="65" charset="-122"/>
              </a:rPr>
              <a:t>裁审衔接问题（第二十八条至第三十七条）</a:t>
            </a:r>
            <a:endParaRPr lang="zh-CN" altLang="en-US" dirty="0">
              <a:latin typeface="方正粗圆简体" pitchFamily="65" charset="-122"/>
              <a:ea typeface="方正粗圆简体" pitchFamily="65" charset="-122"/>
            </a:endParaRPr>
          </a:p>
        </p:txBody>
      </p:sp>
      <p:sp>
        <p:nvSpPr>
          <p:cNvPr id="3" name="内容占位符 2"/>
          <p:cNvSpPr>
            <a:spLocks noGrp="1"/>
          </p:cNvSpPr>
          <p:nvPr>
            <p:ph idx="1"/>
          </p:nvPr>
        </p:nvSpPr>
        <p:spPr>
          <a:xfrm>
            <a:off x="428596" y="1357302"/>
            <a:ext cx="8229600" cy="4238644"/>
          </a:xfrm>
        </p:spPr>
        <p:txBody>
          <a:bodyPr>
            <a:normAutofit/>
          </a:bodyPr>
          <a:lstStyle/>
          <a:p>
            <a:pPr>
              <a:buNone/>
            </a:pPr>
            <a:r>
              <a:rPr lang="zh-CN" altLang="en-US" sz="3000" dirty="0" smtClean="0">
                <a:latin typeface="华文中宋" pitchFamily="2" charset="-122"/>
                <a:ea typeface="华文中宋" pitchFamily="2" charset="-122"/>
              </a:rPr>
              <a:t>二、第四十条第一款（修改条款）</a:t>
            </a:r>
            <a:endParaRPr lang="en-US" altLang="zh-CN" sz="3000" dirty="0" smtClean="0">
              <a:latin typeface="华文楷体" pitchFamily="2" charset="-122"/>
              <a:ea typeface="华文楷体" pitchFamily="2" charset="-122"/>
            </a:endParaRPr>
          </a:p>
          <a:p>
            <a:pPr>
              <a:buNone/>
            </a:pPr>
            <a:r>
              <a:rPr lang="zh-CN" altLang="en-US" sz="2400" dirty="0" smtClean="0">
                <a:latin typeface="华文楷体" pitchFamily="2" charset="-122"/>
                <a:ea typeface="华文楷体" pitchFamily="2" charset="-122"/>
              </a:rPr>
              <a:t>         劳动者就终局裁决向基层人民法院起诉，而用人单位依据</a:t>
            </a:r>
            <a:r>
              <a:rPr lang="en-US" altLang="zh-CN" sz="2400" dirty="0" smtClean="0">
                <a:latin typeface="华文楷体" pitchFamily="2" charset="-122"/>
                <a:ea typeface="华文楷体" pitchFamily="2" charset="-122"/>
              </a:rPr>
              <a:t>《</a:t>
            </a:r>
            <a:r>
              <a:rPr lang="zh-CN" altLang="en-US" sz="2400" dirty="0" smtClean="0">
                <a:latin typeface="华文楷体" pitchFamily="2" charset="-122"/>
                <a:ea typeface="华文楷体" pitchFamily="2" charset="-122"/>
              </a:rPr>
              <a:t>劳动争议调解仲裁法</a:t>
            </a:r>
            <a:r>
              <a:rPr lang="en-US" altLang="zh-CN" sz="2400" dirty="0" smtClean="0">
                <a:latin typeface="华文楷体" pitchFamily="2" charset="-122"/>
                <a:ea typeface="华文楷体" pitchFamily="2" charset="-122"/>
              </a:rPr>
              <a:t>》</a:t>
            </a:r>
            <a:r>
              <a:rPr lang="zh-CN" altLang="en-US" sz="2400" dirty="0" smtClean="0">
                <a:latin typeface="华文楷体" pitchFamily="2" charset="-122"/>
                <a:ea typeface="华文楷体" pitchFamily="2" charset="-122"/>
              </a:rPr>
              <a:t>第四十九条的规定向中级人民法院申请撤销仲裁裁决的，中级人民法院对用人单位撤销仲裁裁决的申请应不予受理。已受理的，应裁定</a:t>
            </a:r>
            <a:r>
              <a:rPr lang="zh-CN" altLang="en-US" sz="2400" dirty="0" smtClean="0">
                <a:solidFill>
                  <a:srgbClr val="FF0000"/>
                </a:solidFill>
                <a:latin typeface="华文楷体" pitchFamily="2" charset="-122"/>
                <a:ea typeface="华文楷体" pitchFamily="2" charset="-122"/>
              </a:rPr>
              <a:t>驳回申请</a:t>
            </a:r>
            <a:r>
              <a:rPr lang="zh-CN" altLang="en-US" sz="2400" dirty="0" smtClean="0">
                <a:latin typeface="华文楷体" pitchFamily="2" charset="-122"/>
                <a:ea typeface="华文楷体" pitchFamily="2" charset="-122"/>
              </a:rPr>
              <a:t>。但基层人民法院审理案件时，对用人单位的抗辩应一并处理。</a:t>
            </a:r>
          </a:p>
          <a:p>
            <a:pPr lvl="0">
              <a:buNone/>
            </a:pPr>
            <a:endParaRPr lang="zh-CN" altLang="en-US" sz="2400" dirty="0" smtClean="0">
              <a:latin typeface="华文楷体" pitchFamily="2" charset="-122"/>
              <a:ea typeface="华文楷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357170"/>
            <a:ext cx="8229600" cy="952500"/>
          </a:xfrm>
        </p:spPr>
        <p:txBody>
          <a:bodyPr>
            <a:normAutofit fontScale="90000"/>
          </a:bodyPr>
          <a:lstStyle/>
          <a:p>
            <a:pPr algn="l"/>
            <a:r>
              <a:rPr lang="zh-CN" altLang="en-US" dirty="0" smtClean="0">
                <a:latin typeface="方正粗圆简体" pitchFamily="65" charset="-122"/>
                <a:ea typeface="方正粗圆简体" pitchFamily="65" charset="-122"/>
              </a:rPr>
              <a:t>裁审衔接问题（第二十八条至第三十七条）</a:t>
            </a:r>
            <a:endParaRPr lang="zh-CN" altLang="en-US" dirty="0">
              <a:latin typeface="方正粗圆简体" pitchFamily="65" charset="-122"/>
              <a:ea typeface="方正粗圆简体" pitchFamily="65" charset="-122"/>
            </a:endParaRPr>
          </a:p>
        </p:txBody>
      </p:sp>
      <p:sp>
        <p:nvSpPr>
          <p:cNvPr id="3" name="内容占位符 2"/>
          <p:cNvSpPr>
            <a:spLocks noGrp="1"/>
          </p:cNvSpPr>
          <p:nvPr>
            <p:ph idx="1"/>
          </p:nvPr>
        </p:nvSpPr>
        <p:spPr>
          <a:xfrm>
            <a:off x="457200" y="1333500"/>
            <a:ext cx="8229600" cy="4238644"/>
          </a:xfrm>
        </p:spPr>
        <p:txBody>
          <a:bodyPr>
            <a:normAutofit/>
          </a:bodyPr>
          <a:lstStyle/>
          <a:p>
            <a:pPr>
              <a:buNone/>
            </a:pPr>
            <a:r>
              <a:rPr lang="zh-CN" altLang="en-US" sz="3000" dirty="0" smtClean="0">
                <a:latin typeface="华文中宋" pitchFamily="2" charset="-122"/>
                <a:ea typeface="华文中宋" pitchFamily="2" charset="-122"/>
              </a:rPr>
              <a:t>二、第四十条第一款（修改条款）</a:t>
            </a:r>
            <a:endParaRPr lang="en-US" altLang="zh-CN" sz="3000" dirty="0" smtClean="0">
              <a:latin typeface="华文中宋" pitchFamily="2" charset="-122"/>
              <a:ea typeface="华文中宋" pitchFamily="2" charset="-122"/>
            </a:endParaRPr>
          </a:p>
          <a:p>
            <a:pPr lvl="0">
              <a:buFont typeface="Wingdings" pitchFamily="2" charset="2"/>
              <a:buChar char="Ø"/>
            </a:pPr>
            <a:r>
              <a:rPr lang="zh-CN" altLang="en-US" sz="2400" dirty="0" smtClean="0">
                <a:latin typeface="华文楷体" pitchFamily="2" charset="-122"/>
                <a:ea typeface="华文楷体" pitchFamily="2" charset="-122"/>
              </a:rPr>
              <a:t>最高法院司法解释三第十五条；</a:t>
            </a:r>
            <a:endParaRPr lang="en-US" altLang="zh-CN" sz="2400" dirty="0" smtClean="0">
              <a:latin typeface="华文楷体" pitchFamily="2" charset="-122"/>
              <a:ea typeface="华文楷体" pitchFamily="2" charset="-122"/>
            </a:endParaRPr>
          </a:p>
          <a:p>
            <a:pPr>
              <a:buNone/>
            </a:pPr>
            <a:r>
              <a:rPr lang="en-US" altLang="zh-CN" sz="2400" dirty="0" smtClean="0">
                <a:latin typeface="华文楷体" pitchFamily="2" charset="-122"/>
                <a:ea typeface="华文楷体" pitchFamily="2" charset="-122"/>
              </a:rPr>
              <a:t>    </a:t>
            </a:r>
            <a:r>
              <a:rPr lang="zh-CN" altLang="en-US" sz="2400" dirty="0" smtClean="0">
                <a:latin typeface="华文楷体" pitchFamily="2" charset="-122"/>
                <a:ea typeface="华文楷体" pitchFamily="2" charset="-122"/>
              </a:rPr>
              <a:t>终结诉讼→驳回申请</a:t>
            </a:r>
            <a:endParaRPr lang="en-US" altLang="zh-CN" sz="2400" dirty="0" smtClean="0">
              <a:latin typeface="华文楷体" pitchFamily="2" charset="-122"/>
              <a:ea typeface="华文楷体" pitchFamily="2" charset="-122"/>
            </a:endParaRPr>
          </a:p>
          <a:p>
            <a:pPr>
              <a:buFont typeface="Wingdings" pitchFamily="2" charset="2"/>
              <a:buChar char="Ø"/>
            </a:pPr>
            <a:r>
              <a:rPr lang="zh-CN" altLang="en-US" sz="2400" dirty="0" smtClean="0">
                <a:latin typeface="华文楷体" pitchFamily="2" charset="-122"/>
                <a:ea typeface="华文楷体" pitchFamily="2" charset="-122"/>
              </a:rPr>
              <a:t>实质没有改变；</a:t>
            </a:r>
            <a:endParaRPr lang="en-US" altLang="zh-CN" sz="2400" dirty="0" smtClean="0">
              <a:latin typeface="华文楷体" pitchFamily="2" charset="-122"/>
              <a:ea typeface="华文楷体" pitchFamily="2" charset="-122"/>
            </a:endParaRPr>
          </a:p>
          <a:p>
            <a:pPr>
              <a:buFont typeface="Wingdings" pitchFamily="2" charset="2"/>
              <a:buChar char="Ø"/>
            </a:pPr>
            <a:r>
              <a:rPr lang="zh-CN" altLang="en-US" sz="2400" dirty="0" smtClean="0">
                <a:latin typeface="华文楷体" pitchFamily="2" charset="-122"/>
                <a:ea typeface="华文楷体" pitchFamily="2" charset="-122"/>
              </a:rPr>
              <a:t>单位对终局裁决不服，必须申请撤销</a:t>
            </a:r>
            <a:endParaRPr lang="en-US" altLang="zh-CN" sz="2400" dirty="0" smtClean="0">
              <a:latin typeface="华文楷体" pitchFamily="2" charset="-122"/>
              <a:ea typeface="华文楷体" pitchFamily="2" charset="-122"/>
            </a:endParaRPr>
          </a:p>
          <a:p>
            <a:pPr lvl="1">
              <a:buFont typeface="Wingdings" pitchFamily="2" charset="2"/>
              <a:buChar char="p"/>
            </a:pPr>
            <a:endParaRPr lang="en-US" altLang="zh-CN" sz="2000" dirty="0" smtClean="0">
              <a:latin typeface="华文楷体" pitchFamily="2" charset="-122"/>
              <a:ea typeface="华文楷体" pitchFamily="2" charset="-122"/>
            </a:endParaRPr>
          </a:p>
          <a:p>
            <a:pPr lvl="0">
              <a:buNone/>
            </a:pPr>
            <a:endParaRPr lang="zh-CN" altLang="en-US" sz="2400" dirty="0" smtClean="0">
              <a:latin typeface="华文楷体" pitchFamily="2" charset="-122"/>
              <a:ea typeface="华文楷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1000"/>
                                        <p:tgtEl>
                                          <p:spTgt spid="3">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linds(horizontal)">
                                      <p:cBhvr>
                                        <p:cTn id="10" dur="1000"/>
                                        <p:tgtEl>
                                          <p:spTgt spid="3">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blinds(horizontal)">
                                      <p:cBhvr>
                                        <p:cTn id="15" dur="1000"/>
                                        <p:tgtEl>
                                          <p:spTgt spid="3">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blinds(horizontal)">
                                      <p:cBhvr>
                                        <p:cTn id="20"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357170"/>
            <a:ext cx="8229600" cy="952500"/>
          </a:xfrm>
        </p:spPr>
        <p:txBody>
          <a:bodyPr>
            <a:normAutofit fontScale="90000"/>
          </a:bodyPr>
          <a:lstStyle/>
          <a:p>
            <a:pPr algn="l"/>
            <a:r>
              <a:rPr lang="zh-CN" altLang="en-US" dirty="0" smtClean="0">
                <a:latin typeface="方正粗圆简体" pitchFamily="65" charset="-122"/>
                <a:ea typeface="方正粗圆简体" pitchFamily="65" charset="-122"/>
              </a:rPr>
              <a:t>劳动关系认定问题（第四十九条至第五十九条）</a:t>
            </a:r>
            <a:endParaRPr lang="zh-CN" altLang="en-US" dirty="0">
              <a:latin typeface="方正粗圆简体" pitchFamily="65" charset="-122"/>
              <a:ea typeface="方正粗圆简体" pitchFamily="65" charset="-122"/>
            </a:endParaRPr>
          </a:p>
        </p:txBody>
      </p:sp>
      <p:sp>
        <p:nvSpPr>
          <p:cNvPr id="3" name="内容占位符 2"/>
          <p:cNvSpPr>
            <a:spLocks noGrp="1"/>
          </p:cNvSpPr>
          <p:nvPr>
            <p:ph idx="1"/>
          </p:nvPr>
        </p:nvSpPr>
        <p:spPr>
          <a:xfrm>
            <a:off x="457200" y="1333500"/>
            <a:ext cx="8229600" cy="4238644"/>
          </a:xfrm>
        </p:spPr>
        <p:txBody>
          <a:bodyPr>
            <a:normAutofit/>
          </a:bodyPr>
          <a:lstStyle/>
          <a:p>
            <a:pPr>
              <a:buNone/>
            </a:pPr>
            <a:r>
              <a:rPr lang="zh-CN" altLang="en-US" dirty="0" smtClean="0">
                <a:latin typeface="华文中宋" pitchFamily="2" charset="-122"/>
                <a:ea typeface="华文中宋" pitchFamily="2" charset="-122"/>
              </a:rPr>
              <a:t>一、第五十一条（保留条款）</a:t>
            </a:r>
            <a:endParaRPr lang="en-US" altLang="zh-CN" dirty="0" smtClean="0">
              <a:latin typeface="华文中宋" pitchFamily="2" charset="-122"/>
              <a:ea typeface="华文中宋" pitchFamily="2" charset="-122"/>
            </a:endParaRPr>
          </a:p>
          <a:p>
            <a:pPr>
              <a:buNone/>
            </a:pPr>
            <a:r>
              <a:rPr lang="en-US" altLang="zh-CN" sz="2400" dirty="0" smtClean="0">
                <a:latin typeface="华文中宋" pitchFamily="2" charset="-122"/>
                <a:ea typeface="华文中宋" pitchFamily="2" charset="-122"/>
              </a:rPr>
              <a:t>        </a:t>
            </a:r>
            <a:r>
              <a:rPr lang="zh-CN" altLang="en-US" sz="2400" dirty="0" smtClean="0">
                <a:latin typeface="华文楷体" pitchFamily="2" charset="-122"/>
                <a:ea typeface="华文楷体" pitchFamily="2" charset="-122"/>
              </a:rPr>
              <a:t>企业集团将其员工派往下级法人单位或将员工在下级法人单位之间调动，按员工与所在单位签订的</a:t>
            </a:r>
            <a:r>
              <a:rPr lang="zh-CN" altLang="en-US" sz="2400" dirty="0" smtClean="0">
                <a:solidFill>
                  <a:srgbClr val="FF0000"/>
                </a:solidFill>
                <a:latin typeface="华文楷体" pitchFamily="2" charset="-122"/>
                <a:ea typeface="华文楷体" pitchFamily="2" charset="-122"/>
              </a:rPr>
              <a:t>劳动合同</a:t>
            </a:r>
            <a:r>
              <a:rPr lang="zh-CN" altLang="en-US" sz="2400" dirty="0" smtClean="0">
                <a:latin typeface="华文楷体" pitchFamily="2" charset="-122"/>
                <a:ea typeface="华文楷体" pitchFamily="2" charset="-122"/>
              </a:rPr>
              <a:t>来确认劳动关系；未签订劳动合同的，按</a:t>
            </a:r>
            <a:r>
              <a:rPr lang="zh-CN" altLang="en-US" sz="2400" dirty="0" smtClean="0">
                <a:solidFill>
                  <a:srgbClr val="FF0000"/>
                </a:solidFill>
                <a:latin typeface="华文楷体" pitchFamily="2" charset="-122"/>
                <a:ea typeface="华文楷体" pitchFamily="2" charset="-122"/>
              </a:rPr>
              <a:t>工资关系</a:t>
            </a:r>
            <a:r>
              <a:rPr lang="zh-CN" altLang="en-US" sz="2400" dirty="0" smtClean="0">
                <a:latin typeface="华文楷体" pitchFamily="2" charset="-122"/>
                <a:ea typeface="华文楷体" pitchFamily="2" charset="-122"/>
              </a:rPr>
              <a:t>确定劳动关系。</a:t>
            </a:r>
            <a:endParaRPr lang="en-US" altLang="zh-CN" sz="2400" dirty="0" smtClean="0">
              <a:latin typeface="华文楷体" pitchFamily="2" charset="-122"/>
              <a:ea typeface="华文楷体" pitchFamily="2" charset="-122"/>
            </a:endParaRPr>
          </a:p>
          <a:p>
            <a:pPr lvl="0">
              <a:buFont typeface="Wingdings" pitchFamily="2" charset="2"/>
              <a:buChar char="Ø"/>
            </a:pPr>
            <a:r>
              <a:rPr lang="zh-CN" altLang="en-US" sz="2400" dirty="0" smtClean="0">
                <a:latin typeface="华文楷体" pitchFamily="2" charset="-122"/>
                <a:ea typeface="华文楷体" pitchFamily="2" charset="-122"/>
              </a:rPr>
              <a:t>适用于企业集团的交叉、混同用工；</a:t>
            </a:r>
            <a:endParaRPr lang="en-US" altLang="zh-CN" sz="2400" dirty="0" smtClean="0">
              <a:latin typeface="华文楷体" pitchFamily="2" charset="-122"/>
              <a:ea typeface="华文楷体" pitchFamily="2" charset="-122"/>
            </a:endParaRPr>
          </a:p>
          <a:p>
            <a:pPr lvl="0">
              <a:buFont typeface="Wingdings" pitchFamily="2" charset="2"/>
              <a:buChar char="Ø"/>
            </a:pPr>
            <a:r>
              <a:rPr lang="zh-CN" altLang="en-US" sz="2400" dirty="0" smtClean="0">
                <a:latin typeface="华文楷体" pitchFamily="2" charset="-122"/>
                <a:ea typeface="华文楷体" pitchFamily="2" charset="-122"/>
              </a:rPr>
              <a:t>不属于企业集团或不存在交叉、混同用工的不适用；</a:t>
            </a:r>
            <a:endParaRPr lang="en-US" altLang="zh-CN" sz="2400" dirty="0" smtClean="0">
              <a:latin typeface="华文楷体" pitchFamily="2" charset="-122"/>
              <a:ea typeface="华文楷体" pitchFamily="2" charset="-122"/>
            </a:endParaRPr>
          </a:p>
          <a:p>
            <a:pPr lvl="0">
              <a:buFont typeface="Wingdings" pitchFamily="2" charset="2"/>
              <a:buChar char="Ø"/>
            </a:pPr>
            <a:r>
              <a:rPr lang="zh-CN" altLang="en-US" sz="2400" dirty="0" smtClean="0">
                <a:latin typeface="华文楷体" pitchFamily="2" charset="-122"/>
                <a:ea typeface="华文楷体" pitchFamily="2" charset="-122"/>
              </a:rPr>
              <a:t>依据劳动关系权利义务履行情况确定主体。</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blinds(horizontal)">
                                      <p:cBhvr>
                                        <p:cTn id="18" dur="100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blinds(horizontal)">
                                      <p:cBhvr>
                                        <p:cTn id="23" dur="1000"/>
                                        <p:tgtEl>
                                          <p:spTgt spid="3">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blinds(horizontal)">
                                      <p:cBhvr>
                                        <p:cTn id="28"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357170"/>
            <a:ext cx="8229600" cy="952500"/>
          </a:xfrm>
        </p:spPr>
        <p:txBody>
          <a:bodyPr>
            <a:normAutofit fontScale="90000"/>
          </a:bodyPr>
          <a:lstStyle/>
          <a:p>
            <a:pPr algn="l"/>
            <a:r>
              <a:rPr lang="zh-CN" altLang="en-US" dirty="0" smtClean="0">
                <a:latin typeface="方正粗圆简体" pitchFamily="65" charset="-122"/>
                <a:ea typeface="方正粗圆简体" pitchFamily="65" charset="-122"/>
              </a:rPr>
              <a:t>劳动关系认定问题（第四十九条至第五十九条）</a:t>
            </a:r>
            <a:endParaRPr lang="zh-CN" altLang="en-US" dirty="0">
              <a:latin typeface="方正粗圆简体" pitchFamily="65" charset="-122"/>
              <a:ea typeface="方正粗圆简体" pitchFamily="65" charset="-122"/>
            </a:endParaRPr>
          </a:p>
        </p:txBody>
      </p:sp>
      <p:sp>
        <p:nvSpPr>
          <p:cNvPr id="3" name="内容占位符 2"/>
          <p:cNvSpPr>
            <a:spLocks noGrp="1"/>
          </p:cNvSpPr>
          <p:nvPr>
            <p:ph idx="1"/>
          </p:nvPr>
        </p:nvSpPr>
        <p:spPr>
          <a:xfrm>
            <a:off x="457200" y="1333500"/>
            <a:ext cx="8229600" cy="4238644"/>
          </a:xfrm>
        </p:spPr>
        <p:txBody>
          <a:bodyPr>
            <a:normAutofit/>
          </a:bodyPr>
          <a:lstStyle/>
          <a:p>
            <a:pPr>
              <a:buNone/>
            </a:pPr>
            <a:r>
              <a:rPr lang="zh-CN" altLang="en-US" dirty="0" smtClean="0">
                <a:latin typeface="华文中宋" pitchFamily="2" charset="-122"/>
                <a:ea typeface="华文中宋" pitchFamily="2" charset="-122"/>
              </a:rPr>
              <a:t>二、第五十五条（新增条款）</a:t>
            </a:r>
            <a:endParaRPr lang="en-US" altLang="zh-CN" dirty="0" smtClean="0">
              <a:latin typeface="华文中宋" pitchFamily="2" charset="-122"/>
              <a:ea typeface="华文中宋" pitchFamily="2" charset="-122"/>
            </a:endParaRPr>
          </a:p>
          <a:p>
            <a:pPr>
              <a:buNone/>
            </a:pPr>
            <a:r>
              <a:rPr lang="zh-CN" altLang="en-US" sz="2400" dirty="0" smtClean="0">
                <a:latin typeface="华文楷体" pitchFamily="2" charset="-122"/>
                <a:ea typeface="华文楷体" pitchFamily="2" charset="-122"/>
              </a:rPr>
              <a:t>           劳务派遣关系中，用工单位违反法定义务，造成劳动者损害的，由用工单位承担赔偿责任，</a:t>
            </a:r>
            <a:r>
              <a:rPr lang="zh-CN" altLang="en-US" sz="2400" dirty="0" smtClean="0">
                <a:solidFill>
                  <a:srgbClr val="FF0000"/>
                </a:solidFill>
                <a:latin typeface="华文楷体" pitchFamily="2" charset="-122"/>
                <a:ea typeface="华文楷体" pitchFamily="2" charset="-122"/>
              </a:rPr>
              <a:t>劳务派遣单位</a:t>
            </a:r>
            <a:r>
              <a:rPr lang="zh-CN" altLang="en-US" sz="2400" dirty="0" smtClean="0">
                <a:latin typeface="华文楷体" pitchFamily="2" charset="-122"/>
                <a:ea typeface="华文楷体" pitchFamily="2" charset="-122"/>
              </a:rPr>
              <a:t>承担连带责任。</a:t>
            </a:r>
            <a:endParaRPr lang="en-US" altLang="zh-CN" sz="2400" dirty="0" smtClean="0">
              <a:latin typeface="华文楷体" pitchFamily="2" charset="-122"/>
              <a:ea typeface="华文楷体" pitchFamily="2" charset="-122"/>
            </a:endParaRPr>
          </a:p>
          <a:p>
            <a:pPr>
              <a:buFont typeface="Wingdings" pitchFamily="2" charset="2"/>
              <a:buChar char="Ø"/>
            </a:pPr>
            <a:r>
              <a:rPr lang="en-US" altLang="zh-CN" sz="2400" dirty="0" smtClean="0">
                <a:latin typeface="华文楷体" pitchFamily="2" charset="-122"/>
                <a:ea typeface="华文楷体" pitchFamily="2" charset="-122"/>
              </a:rPr>
              <a:t>《</a:t>
            </a:r>
            <a:r>
              <a:rPr lang="zh-CN" altLang="en-US" sz="2400" dirty="0" smtClean="0">
                <a:latin typeface="华文楷体" pitchFamily="2" charset="-122"/>
                <a:ea typeface="华文楷体" pitchFamily="2" charset="-122"/>
              </a:rPr>
              <a:t>劳动合同法</a:t>
            </a:r>
            <a:r>
              <a:rPr lang="en-US" altLang="zh-CN" sz="2400" dirty="0" smtClean="0">
                <a:latin typeface="华文楷体" pitchFamily="2" charset="-122"/>
                <a:ea typeface="华文楷体" pitchFamily="2" charset="-122"/>
              </a:rPr>
              <a:t>》</a:t>
            </a:r>
            <a:r>
              <a:rPr lang="zh-CN" altLang="en-US" sz="2400" dirty="0" smtClean="0">
                <a:latin typeface="华文楷体" pitchFamily="2" charset="-122"/>
                <a:ea typeface="华文楷体" pitchFamily="2" charset="-122"/>
              </a:rPr>
              <a:t>修改后的新变化；</a:t>
            </a:r>
            <a:endParaRPr lang="en-US" altLang="zh-CN" sz="2400" dirty="0" smtClean="0">
              <a:latin typeface="华文楷体" pitchFamily="2" charset="-122"/>
              <a:ea typeface="华文楷体" pitchFamily="2" charset="-122"/>
            </a:endParaRPr>
          </a:p>
          <a:p>
            <a:pPr>
              <a:buFont typeface="Wingdings" pitchFamily="2" charset="2"/>
              <a:buChar char="Ø"/>
            </a:pPr>
            <a:r>
              <a:rPr lang="zh-CN" altLang="en-US" sz="2400" dirty="0" smtClean="0">
                <a:latin typeface="华文楷体" pitchFamily="2" charset="-122"/>
                <a:ea typeface="华文楷体" pitchFamily="2" charset="-122"/>
              </a:rPr>
              <a:t>双连带→单连带；</a:t>
            </a:r>
            <a:endParaRPr lang="en-US" altLang="zh-CN" sz="2400" dirty="0" smtClean="0">
              <a:latin typeface="华文楷体" pitchFamily="2" charset="-122"/>
              <a:ea typeface="华文楷体" pitchFamily="2" charset="-122"/>
            </a:endParaRPr>
          </a:p>
          <a:p>
            <a:pPr>
              <a:buNone/>
            </a:pPr>
            <a:endParaRPr lang="zh-CN" altLang="en-US" sz="2400" dirty="0" smtClean="0">
              <a:latin typeface="华文楷体" pitchFamily="2" charset="-122"/>
              <a:ea typeface="华文楷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blinds(horizontal)">
                                      <p:cBhvr>
                                        <p:cTn id="18" dur="100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blinds(horizontal)">
                                      <p:cBhvr>
                                        <p:cTn id="23"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357170"/>
            <a:ext cx="8229600" cy="952500"/>
          </a:xfrm>
        </p:spPr>
        <p:txBody>
          <a:bodyPr>
            <a:normAutofit fontScale="90000"/>
          </a:bodyPr>
          <a:lstStyle/>
          <a:p>
            <a:pPr algn="l"/>
            <a:r>
              <a:rPr lang="zh-CN" altLang="en-US" dirty="0" smtClean="0">
                <a:latin typeface="方正粗圆简体" pitchFamily="65" charset="-122"/>
                <a:ea typeface="方正粗圆简体" pitchFamily="65" charset="-122"/>
              </a:rPr>
              <a:t>劳动关系认定问题（第四十九条至第五十九条）</a:t>
            </a:r>
            <a:endParaRPr lang="zh-CN" altLang="en-US" dirty="0">
              <a:latin typeface="方正粗圆简体" pitchFamily="65" charset="-122"/>
              <a:ea typeface="方正粗圆简体" pitchFamily="65" charset="-122"/>
            </a:endParaRPr>
          </a:p>
        </p:txBody>
      </p:sp>
      <p:sp>
        <p:nvSpPr>
          <p:cNvPr id="3" name="内容占位符 2"/>
          <p:cNvSpPr>
            <a:spLocks noGrp="1"/>
          </p:cNvSpPr>
          <p:nvPr>
            <p:ph idx="1"/>
          </p:nvPr>
        </p:nvSpPr>
        <p:spPr>
          <a:xfrm>
            <a:off x="457200" y="1333500"/>
            <a:ext cx="8229600" cy="4238644"/>
          </a:xfrm>
        </p:spPr>
        <p:txBody>
          <a:bodyPr>
            <a:normAutofit/>
          </a:bodyPr>
          <a:lstStyle/>
          <a:p>
            <a:pPr>
              <a:buNone/>
            </a:pPr>
            <a:r>
              <a:rPr lang="zh-CN" altLang="en-US" dirty="0" smtClean="0">
                <a:latin typeface="华文中宋" pitchFamily="2" charset="-122"/>
                <a:ea typeface="华文中宋" pitchFamily="2" charset="-122"/>
              </a:rPr>
              <a:t>三、第五十八条（修改条款）</a:t>
            </a:r>
            <a:endParaRPr lang="en-US" altLang="zh-CN" dirty="0" smtClean="0">
              <a:latin typeface="华文中宋" pitchFamily="2" charset="-122"/>
              <a:ea typeface="华文中宋" pitchFamily="2" charset="-122"/>
            </a:endParaRPr>
          </a:p>
          <a:p>
            <a:pPr lvl="0">
              <a:buNone/>
            </a:pPr>
            <a:r>
              <a:rPr lang="zh-CN" altLang="en-US" sz="2400" dirty="0" smtClean="0">
                <a:latin typeface="华文楷体" pitchFamily="2" charset="-122"/>
                <a:ea typeface="华文楷体" pitchFamily="2" charset="-122"/>
              </a:rPr>
              <a:t>           个人承包、挂靠他人经营或借用他人营业执照经营的，承包人、挂靠人或借用人招用的劳动者请求确认其与具有用工主体资格的发包人、被挂靠人或被借用人存在劳动关系的，</a:t>
            </a:r>
            <a:r>
              <a:rPr lang="zh-CN" altLang="en-US" sz="2400" dirty="0" smtClean="0">
                <a:solidFill>
                  <a:srgbClr val="FF0000"/>
                </a:solidFill>
                <a:latin typeface="华文楷体" pitchFamily="2" charset="-122"/>
                <a:ea typeface="华文楷体" pitchFamily="2" charset="-122"/>
              </a:rPr>
              <a:t>不予支持</a:t>
            </a:r>
            <a:r>
              <a:rPr lang="zh-CN" altLang="en-US" sz="2400" dirty="0" smtClean="0">
                <a:latin typeface="华文楷体" pitchFamily="2" charset="-122"/>
                <a:ea typeface="华文楷体" pitchFamily="2" charset="-122"/>
              </a:rPr>
              <a:t>，</a:t>
            </a:r>
            <a:r>
              <a:rPr lang="zh-CN" altLang="en-US" sz="2400" dirty="0" smtClean="0">
                <a:solidFill>
                  <a:srgbClr val="FF0000"/>
                </a:solidFill>
                <a:latin typeface="华文楷体" pitchFamily="2" charset="-122"/>
                <a:ea typeface="华文楷体" pitchFamily="2" charset="-122"/>
              </a:rPr>
              <a:t>但社会保险行政部门已认定工伤的除外。</a:t>
            </a:r>
            <a:r>
              <a:rPr lang="zh-CN" altLang="en-US" sz="2400" dirty="0" smtClean="0">
                <a:latin typeface="华文楷体" pitchFamily="2" charset="-122"/>
                <a:ea typeface="华文楷体" pitchFamily="2" charset="-122"/>
              </a:rPr>
              <a:t>劳动者依据</a:t>
            </a:r>
            <a:r>
              <a:rPr lang="en-US" altLang="zh-CN" sz="2400" dirty="0" smtClean="0">
                <a:latin typeface="华文楷体" pitchFamily="2" charset="-122"/>
                <a:ea typeface="华文楷体" pitchFamily="2" charset="-122"/>
              </a:rPr>
              <a:t>《</a:t>
            </a:r>
            <a:r>
              <a:rPr lang="zh-CN" altLang="en-US" sz="2400" dirty="0" smtClean="0">
                <a:latin typeface="华文楷体" pitchFamily="2" charset="-122"/>
                <a:ea typeface="华文楷体" pitchFamily="2" charset="-122"/>
              </a:rPr>
              <a:t>广东省工资支付条例</a:t>
            </a:r>
            <a:r>
              <a:rPr lang="en-US" altLang="zh-CN" sz="2400" dirty="0" smtClean="0">
                <a:latin typeface="华文楷体" pitchFamily="2" charset="-122"/>
                <a:ea typeface="华文楷体" pitchFamily="2" charset="-122"/>
              </a:rPr>
              <a:t>》</a:t>
            </a:r>
            <a:r>
              <a:rPr lang="zh-CN" altLang="en-US" sz="2400" dirty="0" smtClean="0">
                <a:latin typeface="华文楷体" pitchFamily="2" charset="-122"/>
                <a:ea typeface="华文楷体" pitchFamily="2" charset="-122"/>
              </a:rPr>
              <a:t>第三十二条、第三十三条或</a:t>
            </a:r>
            <a:r>
              <a:rPr lang="en-US" altLang="zh-CN" sz="2400" dirty="0" smtClean="0">
                <a:latin typeface="华文楷体" pitchFamily="2" charset="-122"/>
                <a:ea typeface="华文楷体" pitchFamily="2" charset="-122"/>
              </a:rPr>
              <a:t>《</a:t>
            </a:r>
            <a:r>
              <a:rPr lang="zh-CN" altLang="en-US" sz="2400" dirty="0" smtClean="0">
                <a:latin typeface="华文楷体" pitchFamily="2" charset="-122"/>
                <a:ea typeface="华文楷体" pitchFamily="2" charset="-122"/>
              </a:rPr>
              <a:t>劳动合同法</a:t>
            </a:r>
            <a:r>
              <a:rPr lang="en-US" altLang="zh-CN" sz="2400" dirty="0" smtClean="0">
                <a:latin typeface="华文楷体" pitchFamily="2" charset="-122"/>
                <a:ea typeface="华文楷体" pitchFamily="2" charset="-122"/>
              </a:rPr>
              <a:t>》</a:t>
            </a:r>
            <a:r>
              <a:rPr lang="zh-CN" altLang="en-US" sz="2400" dirty="0" smtClean="0">
                <a:latin typeface="华文楷体" pitchFamily="2" charset="-122"/>
                <a:ea typeface="华文楷体" pitchFamily="2" charset="-122"/>
              </a:rPr>
              <a:t>第九十四条与</a:t>
            </a:r>
            <a:r>
              <a:rPr lang="en-US" altLang="zh-CN" sz="2400" dirty="0" smtClean="0">
                <a:latin typeface="华文楷体" pitchFamily="2" charset="-122"/>
                <a:ea typeface="华文楷体" pitchFamily="2" charset="-122"/>
              </a:rPr>
              <a:t>《</a:t>
            </a:r>
            <a:r>
              <a:rPr lang="zh-CN" altLang="en-US" sz="2400" dirty="0" smtClean="0">
                <a:latin typeface="华文楷体" pitchFamily="2" charset="-122"/>
                <a:ea typeface="华文楷体" pitchFamily="2" charset="-122"/>
              </a:rPr>
              <a:t>非法用工单位伤亡人员一次性赔偿办法</a:t>
            </a:r>
            <a:r>
              <a:rPr lang="en-US" altLang="zh-CN" sz="2400" dirty="0" smtClean="0">
                <a:latin typeface="华文楷体" pitchFamily="2" charset="-122"/>
                <a:ea typeface="华文楷体" pitchFamily="2" charset="-122"/>
              </a:rPr>
              <a:t>》</a:t>
            </a:r>
            <a:r>
              <a:rPr lang="zh-CN" altLang="en-US" sz="2400" dirty="0" smtClean="0">
                <a:latin typeface="华文楷体" pitchFamily="2" charset="-122"/>
                <a:ea typeface="华文楷体" pitchFamily="2" charset="-122"/>
              </a:rPr>
              <a:t>直接主张由发包人、被挂靠人或被借用人与承包人、挂靠人或借用人</a:t>
            </a:r>
            <a:r>
              <a:rPr lang="zh-CN" altLang="en-US" sz="2400" dirty="0" smtClean="0">
                <a:solidFill>
                  <a:srgbClr val="FF0000"/>
                </a:solidFill>
                <a:latin typeface="华文楷体" pitchFamily="2" charset="-122"/>
                <a:ea typeface="华文楷体" pitchFamily="2" charset="-122"/>
              </a:rPr>
              <a:t>连带承担相应法律责任的，应予支持。</a:t>
            </a:r>
          </a:p>
          <a:p>
            <a:pPr>
              <a:buNone/>
            </a:pPr>
            <a:endParaRPr lang="zh-CN" altLang="en-US" sz="2400" dirty="0" smtClean="0">
              <a:latin typeface="华文楷体" pitchFamily="2" charset="-122"/>
              <a:ea typeface="华文楷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357170"/>
            <a:ext cx="8229600" cy="952500"/>
          </a:xfrm>
        </p:spPr>
        <p:txBody>
          <a:bodyPr>
            <a:normAutofit fontScale="90000"/>
          </a:bodyPr>
          <a:lstStyle/>
          <a:p>
            <a:pPr algn="l"/>
            <a:r>
              <a:rPr lang="zh-CN" altLang="en-US" dirty="0" smtClean="0">
                <a:latin typeface="方正粗圆简体" pitchFamily="65" charset="-122"/>
                <a:ea typeface="方正粗圆简体" pitchFamily="65" charset="-122"/>
              </a:rPr>
              <a:t>劳动关系认定问题（第四十九条至第五十九条）</a:t>
            </a:r>
            <a:endParaRPr lang="zh-CN" altLang="en-US" dirty="0">
              <a:latin typeface="方正粗圆简体" pitchFamily="65" charset="-122"/>
              <a:ea typeface="方正粗圆简体" pitchFamily="65" charset="-122"/>
            </a:endParaRPr>
          </a:p>
        </p:txBody>
      </p:sp>
      <p:sp>
        <p:nvSpPr>
          <p:cNvPr id="3" name="内容占位符 2"/>
          <p:cNvSpPr>
            <a:spLocks noGrp="1"/>
          </p:cNvSpPr>
          <p:nvPr>
            <p:ph idx="1"/>
          </p:nvPr>
        </p:nvSpPr>
        <p:spPr>
          <a:xfrm>
            <a:off x="500034" y="1476356"/>
            <a:ext cx="8229600" cy="4238644"/>
          </a:xfrm>
        </p:spPr>
        <p:txBody>
          <a:bodyPr>
            <a:normAutofit fontScale="92500" lnSpcReduction="10000"/>
          </a:bodyPr>
          <a:lstStyle/>
          <a:p>
            <a:pPr>
              <a:buNone/>
            </a:pPr>
            <a:r>
              <a:rPr lang="zh-CN" altLang="en-US" dirty="0" smtClean="0">
                <a:latin typeface="华文中宋" pitchFamily="2" charset="-122"/>
                <a:ea typeface="华文中宋" pitchFamily="2" charset="-122"/>
              </a:rPr>
              <a:t>三、第五十八条（修改条款）</a:t>
            </a:r>
            <a:endParaRPr lang="en-US" altLang="zh-CN" dirty="0" smtClean="0">
              <a:latin typeface="华文中宋" pitchFamily="2" charset="-122"/>
              <a:ea typeface="华文中宋" pitchFamily="2" charset="-122"/>
            </a:endParaRPr>
          </a:p>
          <a:p>
            <a:pPr lvl="0">
              <a:buFont typeface="Wingdings" pitchFamily="2" charset="2"/>
              <a:buChar char="Ø"/>
            </a:pPr>
            <a:r>
              <a:rPr lang="zh-CN" altLang="en-US" sz="2600" dirty="0" smtClean="0">
                <a:latin typeface="华文楷体" pitchFamily="2" charset="-122"/>
                <a:ea typeface="华文楷体" pitchFamily="2" charset="-122"/>
              </a:rPr>
              <a:t>以客观事实还是外部表现为判断依据：以客观事实为准；</a:t>
            </a:r>
            <a:endParaRPr lang="en-US" altLang="zh-CN" sz="2600" dirty="0" smtClean="0">
              <a:latin typeface="华文楷体" pitchFamily="2" charset="-122"/>
              <a:ea typeface="华文楷体" pitchFamily="2" charset="-122"/>
            </a:endParaRPr>
          </a:p>
          <a:p>
            <a:pPr lvl="0">
              <a:buFont typeface="Wingdings" pitchFamily="2" charset="2"/>
              <a:buChar char="Ø"/>
            </a:pPr>
            <a:r>
              <a:rPr lang="zh-CN" altLang="en-US" sz="2600" dirty="0" smtClean="0">
                <a:latin typeface="华文楷体" pitchFamily="2" charset="-122"/>
                <a:ea typeface="华文楷体" pitchFamily="2" charset="-122"/>
              </a:rPr>
              <a:t>有真实的承包、挂靠或借用关系，则不认定劳动关系；</a:t>
            </a:r>
            <a:endParaRPr lang="en-US" altLang="zh-CN" sz="2600" dirty="0" smtClean="0">
              <a:latin typeface="华文楷体" pitchFamily="2" charset="-122"/>
              <a:ea typeface="华文楷体" pitchFamily="2" charset="-122"/>
            </a:endParaRPr>
          </a:p>
          <a:p>
            <a:pPr lvl="0">
              <a:buFont typeface="Wingdings" pitchFamily="2" charset="2"/>
              <a:buChar char="Ø"/>
            </a:pPr>
            <a:r>
              <a:rPr lang="zh-CN" altLang="en-US" sz="2600" dirty="0" smtClean="0">
                <a:latin typeface="华文楷体" pitchFamily="2" charset="-122"/>
                <a:ea typeface="华文楷体" pitchFamily="2" charset="-122"/>
              </a:rPr>
              <a:t>但书部分区分承担工伤保险待遇责任的基础：</a:t>
            </a:r>
            <a:endParaRPr lang="en-US" altLang="zh-CN" sz="2600" dirty="0" smtClean="0">
              <a:latin typeface="华文楷体" pitchFamily="2" charset="-122"/>
              <a:ea typeface="华文楷体" pitchFamily="2" charset="-122"/>
            </a:endParaRPr>
          </a:p>
          <a:p>
            <a:pPr lvl="1">
              <a:buFont typeface="Wingdings" pitchFamily="2" charset="2"/>
              <a:buChar char="p"/>
            </a:pPr>
            <a:r>
              <a:rPr lang="zh-CN" altLang="en-US" sz="2200" dirty="0" smtClean="0">
                <a:latin typeface="华文楷体" pitchFamily="2" charset="-122"/>
                <a:ea typeface="华文楷体" pitchFamily="2" charset="-122"/>
              </a:rPr>
              <a:t>以劳动关系为前提认定工伤的，可以认定双方存在劳动关系；</a:t>
            </a:r>
            <a:endParaRPr lang="en-US" altLang="zh-CN" sz="2200" dirty="0" smtClean="0">
              <a:latin typeface="华文楷体" pitchFamily="2" charset="-122"/>
              <a:ea typeface="华文楷体" pitchFamily="2" charset="-122"/>
            </a:endParaRPr>
          </a:p>
          <a:p>
            <a:pPr lvl="1">
              <a:buFont typeface="Wingdings" pitchFamily="2" charset="2"/>
              <a:buChar char="p"/>
            </a:pPr>
            <a:r>
              <a:rPr lang="zh-CN" altLang="en-US" sz="2200" dirty="0" smtClean="0">
                <a:latin typeface="华文楷体" pitchFamily="2" charset="-122"/>
                <a:ea typeface="华文楷体" pitchFamily="2" charset="-122"/>
              </a:rPr>
              <a:t>依据司法解释规定承担工伤责任的，工伤认定不能证明双方存在劳动关系的证据；</a:t>
            </a:r>
            <a:endParaRPr lang="en-US" altLang="zh-CN" sz="2200" dirty="0" smtClean="0">
              <a:latin typeface="华文楷体" pitchFamily="2" charset="-122"/>
              <a:ea typeface="华文楷体" pitchFamily="2" charset="-122"/>
            </a:endParaRPr>
          </a:p>
          <a:p>
            <a:pPr>
              <a:buFont typeface="Wingdings" pitchFamily="2" charset="2"/>
              <a:buChar char="Ø"/>
            </a:pPr>
            <a:r>
              <a:rPr lang="zh-CN" altLang="en-US" sz="2600" dirty="0" smtClean="0">
                <a:latin typeface="华文楷体" pitchFamily="2" charset="-122"/>
                <a:ea typeface="华文楷体" pitchFamily="2" charset="-122"/>
              </a:rPr>
              <a:t>与本裁判指引第二十一条程序性规定的衔接。</a:t>
            </a:r>
            <a:endParaRPr lang="en-US" altLang="zh-CN" sz="2600" dirty="0" smtClean="0">
              <a:latin typeface="华文楷体" pitchFamily="2" charset="-122"/>
              <a:ea typeface="华文楷体" pitchFamily="2" charset="-122"/>
            </a:endParaRPr>
          </a:p>
          <a:p>
            <a:pPr lvl="1">
              <a:buNone/>
            </a:pPr>
            <a:endParaRPr lang="en-US" altLang="zh-CN" sz="2000" dirty="0" smtClean="0">
              <a:latin typeface="华文楷体" pitchFamily="2" charset="-122"/>
              <a:ea typeface="华文楷体" pitchFamily="2" charset="-122"/>
            </a:endParaRPr>
          </a:p>
          <a:p>
            <a:pPr lvl="1">
              <a:buFont typeface="Wingdings" pitchFamily="2" charset="2"/>
              <a:buChar char="p"/>
            </a:pPr>
            <a:endParaRPr lang="en-US" altLang="zh-CN" sz="2000" dirty="0" smtClean="0">
              <a:latin typeface="华文楷体" pitchFamily="2" charset="-122"/>
              <a:ea typeface="华文楷体" pitchFamily="2" charset="-122"/>
            </a:endParaRPr>
          </a:p>
          <a:p>
            <a:pPr lvl="0">
              <a:buNone/>
            </a:pPr>
            <a:r>
              <a:rPr lang="en-US" altLang="zh-CN" sz="2400" dirty="0" smtClean="0">
                <a:latin typeface="华文楷体" pitchFamily="2" charset="-122"/>
                <a:ea typeface="华文楷体" pitchFamily="2" charset="-122"/>
              </a:rPr>
              <a:t>  </a:t>
            </a:r>
            <a:endParaRPr lang="zh-CN" altLang="en-US" sz="2400" dirty="0" smtClean="0">
              <a:latin typeface="华文楷体" pitchFamily="2" charset="-122"/>
              <a:ea typeface="华文楷体" pitchFamily="2" charset="-122"/>
            </a:endParaRPr>
          </a:p>
          <a:p>
            <a:pPr>
              <a:buNone/>
            </a:pPr>
            <a:endParaRPr lang="zh-CN" altLang="en-US" sz="2400" dirty="0" smtClean="0">
              <a:latin typeface="华文楷体" pitchFamily="2" charset="-122"/>
              <a:ea typeface="华文楷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diamond(in)">
                                      <p:cBhvr>
                                        <p:cTn id="7" dur="1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1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10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7"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1000"/>
                                        <p:tgtEl>
                                          <p:spTgt spid="3">
                                            <p:txEl>
                                              <p:pRg st="4" end="4"/>
                                            </p:txEl>
                                          </p:spTgt>
                                        </p:tgtEl>
                                      </p:cBhvr>
                                    </p:animEffect>
                                    <p:anim calcmode="lin" valueType="num">
                                      <p:cBhvr>
                                        <p:cTn id="2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4" dur="900" decel="100000" fill="hold"/>
                                        <p:tgtEl>
                                          <p:spTgt spid="3">
                                            <p:txEl>
                                              <p:pRg st="4" end="4"/>
                                            </p:txEl>
                                          </p:spTgt>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3">
                                            <p:txEl>
                                              <p:pRg st="4" end="4"/>
                                            </p:txEl>
                                          </p:spTgt>
                                        </p:tgtEl>
                                        <p:attrNameLst>
                                          <p:attrName>ppt_y</p:attrName>
                                        </p:attrNameLst>
                                      </p:cBhvr>
                                      <p:tavLst>
                                        <p:tav tm="0">
                                          <p:val>
                                            <p:strVal val="#ppt_y-.03"/>
                                          </p:val>
                                        </p:tav>
                                        <p:tav tm="100000">
                                          <p:val>
                                            <p:strVal val="#ppt_y"/>
                                          </p:val>
                                        </p:tav>
                                      </p:tavLst>
                                    </p:anim>
                                  </p:childTnLst>
                                </p:cTn>
                              </p:par>
                              <p:par>
                                <p:cTn id="26" presetID="37" presetClass="entr" presetSubtype="0" fill="hold" nodeType="with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1000"/>
                                        <p:tgtEl>
                                          <p:spTgt spid="3">
                                            <p:txEl>
                                              <p:pRg st="5" end="5"/>
                                            </p:txEl>
                                          </p:spTgt>
                                        </p:tgtEl>
                                      </p:cBhvr>
                                    </p:animEffect>
                                    <p:anim calcmode="lin" valueType="num">
                                      <p:cBhvr>
                                        <p:cTn id="2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0" dur="900" decel="100000" fill="hold"/>
                                        <p:tgtEl>
                                          <p:spTgt spid="3">
                                            <p:txEl>
                                              <p:pRg st="5" end="5"/>
                                            </p:txEl>
                                          </p:spTgt>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3">
                                            <p:txEl>
                                              <p:pRg st="5" end="5"/>
                                            </p:txEl>
                                          </p:spTgt>
                                        </p:tgtEl>
                                        <p:attrNameLst>
                                          <p:attrName>ppt_y</p:attrName>
                                        </p:attrNameLst>
                                      </p:cBhvr>
                                      <p:tavLst>
                                        <p:tav tm="0">
                                          <p:val>
                                            <p:strVal val="#ppt_y-.03"/>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nodeType="clickEffect">
                                  <p:stCondLst>
                                    <p:cond delay="0"/>
                                  </p:stCondLst>
                                  <p:childTnLst>
                                    <p:set>
                                      <p:cBhvr>
                                        <p:cTn id="35" dur="1" fill="hold">
                                          <p:stCondLst>
                                            <p:cond delay="0"/>
                                          </p:stCondLst>
                                        </p:cTn>
                                        <p:tgtEl>
                                          <p:spTgt spid="3">
                                            <p:txEl>
                                              <p:pRg st="6" end="6"/>
                                            </p:txEl>
                                          </p:spTgt>
                                        </p:tgtEl>
                                        <p:attrNameLst>
                                          <p:attrName>style.visibility</p:attrName>
                                        </p:attrNameLst>
                                      </p:cBhvr>
                                      <p:to>
                                        <p:strVal val="visible"/>
                                      </p:to>
                                    </p:set>
                                    <p:animEffect transition="in" filter="blinds(horizontal)">
                                      <p:cBhvr>
                                        <p:cTn id="36"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357170"/>
            <a:ext cx="8229600" cy="952500"/>
          </a:xfrm>
        </p:spPr>
        <p:txBody>
          <a:bodyPr>
            <a:normAutofit fontScale="90000"/>
          </a:bodyPr>
          <a:lstStyle/>
          <a:p>
            <a:pPr algn="l"/>
            <a:r>
              <a:rPr lang="zh-CN" altLang="en-US" dirty="0" smtClean="0">
                <a:latin typeface="方正粗圆简体" pitchFamily="65" charset="-122"/>
                <a:ea typeface="方正粗圆简体" pitchFamily="65" charset="-122"/>
              </a:rPr>
              <a:t>劳动关系认定问题（第四十九条至第五十九条）</a:t>
            </a:r>
            <a:endParaRPr lang="zh-CN" altLang="en-US" dirty="0">
              <a:latin typeface="方正粗圆简体" pitchFamily="65" charset="-122"/>
              <a:ea typeface="方正粗圆简体" pitchFamily="65" charset="-122"/>
            </a:endParaRPr>
          </a:p>
        </p:txBody>
      </p:sp>
      <p:sp>
        <p:nvSpPr>
          <p:cNvPr id="3" name="内容占位符 2"/>
          <p:cNvSpPr>
            <a:spLocks noGrp="1"/>
          </p:cNvSpPr>
          <p:nvPr>
            <p:ph idx="1"/>
          </p:nvPr>
        </p:nvSpPr>
        <p:spPr>
          <a:xfrm>
            <a:off x="428596" y="1476356"/>
            <a:ext cx="8229600" cy="4238644"/>
          </a:xfrm>
        </p:spPr>
        <p:txBody>
          <a:bodyPr>
            <a:normAutofit fontScale="92500" lnSpcReduction="20000"/>
          </a:bodyPr>
          <a:lstStyle/>
          <a:p>
            <a:pPr>
              <a:buNone/>
            </a:pPr>
            <a:r>
              <a:rPr lang="zh-CN" altLang="en-US" dirty="0" smtClean="0">
                <a:latin typeface="华文中宋" pitchFamily="2" charset="-122"/>
                <a:ea typeface="华文中宋" pitchFamily="2" charset="-122"/>
              </a:rPr>
              <a:t>三、第五十八条（修改条款）</a:t>
            </a:r>
            <a:endParaRPr lang="en-US" altLang="zh-CN" dirty="0" smtClean="0">
              <a:latin typeface="华文中宋" pitchFamily="2" charset="-122"/>
              <a:ea typeface="华文中宋" pitchFamily="2" charset="-122"/>
            </a:endParaRPr>
          </a:p>
          <a:p>
            <a:pPr>
              <a:buFont typeface="Wingdings" pitchFamily="2" charset="2"/>
              <a:buChar char="Ø"/>
            </a:pPr>
            <a:r>
              <a:rPr lang="zh-CN" altLang="en-US" sz="2600" dirty="0" smtClean="0">
                <a:latin typeface="华文楷体" pitchFamily="2" charset="-122"/>
                <a:ea typeface="华文楷体" pitchFamily="2" charset="-122"/>
              </a:rPr>
              <a:t>涉及承包、挂靠、营业执照借用关系时的处理思路：</a:t>
            </a:r>
            <a:endParaRPr lang="en-US" altLang="zh-CN" sz="2600" dirty="0" smtClean="0">
              <a:latin typeface="华文楷体" pitchFamily="2" charset="-122"/>
              <a:ea typeface="华文楷体" pitchFamily="2" charset="-122"/>
            </a:endParaRPr>
          </a:p>
          <a:p>
            <a:pPr lvl="1">
              <a:buFont typeface="Wingdings" pitchFamily="2" charset="2"/>
              <a:buChar char="p"/>
            </a:pPr>
            <a:r>
              <a:rPr lang="zh-CN" altLang="en-US" sz="2200" dirty="0" smtClean="0">
                <a:latin typeface="华文楷体" pitchFamily="2" charset="-122"/>
                <a:ea typeface="华文楷体" pitchFamily="2" charset="-122"/>
              </a:rPr>
              <a:t>追加当事人；</a:t>
            </a:r>
            <a:endParaRPr lang="en-US" altLang="zh-CN" sz="2200" dirty="0" smtClean="0">
              <a:latin typeface="华文楷体" pitchFamily="2" charset="-122"/>
              <a:ea typeface="华文楷体" pitchFamily="2" charset="-122"/>
            </a:endParaRPr>
          </a:p>
          <a:p>
            <a:pPr lvl="1">
              <a:buFont typeface="Wingdings" pitchFamily="2" charset="2"/>
              <a:buChar char="p"/>
            </a:pPr>
            <a:r>
              <a:rPr lang="zh-CN" altLang="en-US" sz="2200" dirty="0" smtClean="0">
                <a:latin typeface="华文楷体" pitchFamily="2" charset="-122"/>
                <a:ea typeface="华文楷体" pitchFamily="2" charset="-122"/>
              </a:rPr>
              <a:t>请求确认劳动关系的：</a:t>
            </a:r>
            <a:endParaRPr lang="en-US" altLang="zh-CN" sz="2200" dirty="0" smtClean="0">
              <a:latin typeface="华文楷体" pitchFamily="2" charset="-122"/>
              <a:ea typeface="华文楷体" pitchFamily="2" charset="-122"/>
            </a:endParaRPr>
          </a:p>
          <a:p>
            <a:pPr lvl="2"/>
            <a:r>
              <a:rPr lang="zh-CN" altLang="en-US" sz="1900" dirty="0" smtClean="0">
                <a:latin typeface="华文楷体" pitchFamily="2" charset="-122"/>
                <a:ea typeface="华文楷体" pitchFamily="2" charset="-122"/>
              </a:rPr>
              <a:t>已取得基于劳动关系前提的工伤认定的，认定存在劳动关系；</a:t>
            </a:r>
            <a:endParaRPr lang="en-US" altLang="zh-CN" sz="1900" dirty="0" smtClean="0">
              <a:latin typeface="华文楷体" pitchFamily="2" charset="-122"/>
              <a:ea typeface="华文楷体" pitchFamily="2" charset="-122"/>
            </a:endParaRPr>
          </a:p>
          <a:p>
            <a:pPr lvl="2"/>
            <a:r>
              <a:rPr lang="zh-CN" altLang="en-US" sz="1900" dirty="0" smtClean="0">
                <a:latin typeface="华文楷体" pitchFamily="2" charset="-122"/>
                <a:ea typeface="华文楷体" pitchFamily="2" charset="-122"/>
              </a:rPr>
              <a:t>没有工伤认定或仅是依据行政司法解释承担工伤责任的，驳回请求；</a:t>
            </a:r>
            <a:endParaRPr lang="en-US" altLang="zh-CN" sz="1900" dirty="0" smtClean="0">
              <a:latin typeface="华文楷体" pitchFamily="2" charset="-122"/>
              <a:ea typeface="华文楷体" pitchFamily="2" charset="-122"/>
            </a:endParaRPr>
          </a:p>
          <a:p>
            <a:pPr lvl="1">
              <a:buFont typeface="Wingdings" pitchFamily="2" charset="2"/>
              <a:buChar char="p"/>
            </a:pPr>
            <a:r>
              <a:rPr lang="zh-CN" altLang="en-US" sz="2200" dirty="0" smtClean="0">
                <a:latin typeface="华文楷体" pitchFamily="2" charset="-122"/>
                <a:ea typeface="华文楷体" pitchFamily="2" charset="-122"/>
              </a:rPr>
              <a:t>请求劳动法上权利义务的：</a:t>
            </a:r>
            <a:endParaRPr lang="en-US" altLang="zh-CN" sz="2200" dirty="0" smtClean="0">
              <a:latin typeface="华文楷体" pitchFamily="2" charset="-122"/>
              <a:ea typeface="华文楷体" pitchFamily="2" charset="-122"/>
            </a:endParaRPr>
          </a:p>
          <a:p>
            <a:pPr lvl="2"/>
            <a:r>
              <a:rPr lang="zh-CN" altLang="en-US" sz="1900" dirty="0" smtClean="0">
                <a:latin typeface="华文楷体" pitchFamily="2" charset="-122"/>
                <a:ea typeface="华文楷体" pitchFamily="2" charset="-122"/>
              </a:rPr>
              <a:t>已取得基于劳动关系前提的工伤认定的，予以支持；</a:t>
            </a:r>
            <a:endParaRPr lang="en-US" altLang="zh-CN" sz="1900" dirty="0" smtClean="0">
              <a:latin typeface="华文楷体" pitchFamily="2" charset="-122"/>
              <a:ea typeface="华文楷体" pitchFamily="2" charset="-122"/>
            </a:endParaRPr>
          </a:p>
          <a:p>
            <a:pPr lvl="2"/>
            <a:r>
              <a:rPr lang="zh-CN" altLang="en-US" sz="1900" dirty="0" smtClean="0">
                <a:latin typeface="华文楷体" pitchFamily="2" charset="-122"/>
                <a:ea typeface="华文楷体" pitchFamily="2" charset="-122"/>
              </a:rPr>
              <a:t>没有工伤认定或仅是依据行政司法解释承担工伤责任的，驳回起诉；</a:t>
            </a:r>
            <a:endParaRPr lang="en-US" altLang="zh-CN" sz="1900" dirty="0" smtClean="0">
              <a:latin typeface="华文楷体" pitchFamily="2" charset="-122"/>
              <a:ea typeface="华文楷体" pitchFamily="2" charset="-122"/>
            </a:endParaRPr>
          </a:p>
          <a:p>
            <a:pPr lvl="2"/>
            <a:r>
              <a:rPr lang="zh-CN" altLang="en-US" sz="1900" dirty="0" smtClean="0">
                <a:latin typeface="华文楷体" pitchFamily="2" charset="-122"/>
                <a:ea typeface="华文楷体" pitchFamily="2" charset="-122"/>
              </a:rPr>
              <a:t>依照</a:t>
            </a:r>
            <a:r>
              <a:rPr lang="en-US" altLang="zh-CN" sz="1900" dirty="0" smtClean="0">
                <a:latin typeface="华文楷体" pitchFamily="2" charset="-122"/>
                <a:ea typeface="华文楷体" pitchFamily="2" charset="-122"/>
              </a:rPr>
              <a:t>《</a:t>
            </a:r>
            <a:r>
              <a:rPr lang="zh-CN" altLang="en-US" sz="1900" dirty="0" smtClean="0">
                <a:latin typeface="华文楷体" pitchFamily="2" charset="-122"/>
                <a:ea typeface="华文楷体" pitchFamily="2" charset="-122"/>
              </a:rPr>
              <a:t>广东省工资支付条例</a:t>
            </a:r>
            <a:r>
              <a:rPr lang="en-US" altLang="zh-CN" sz="1900" dirty="0" smtClean="0">
                <a:latin typeface="华文楷体" pitchFamily="2" charset="-122"/>
                <a:ea typeface="华文楷体" pitchFamily="2" charset="-122"/>
              </a:rPr>
              <a:t>》</a:t>
            </a:r>
            <a:r>
              <a:rPr lang="zh-CN" altLang="en-US" sz="1900" dirty="0" smtClean="0">
                <a:latin typeface="华文楷体" pitchFamily="2" charset="-122"/>
                <a:ea typeface="华文楷体" pitchFamily="2" charset="-122"/>
              </a:rPr>
              <a:t>第三十二条、第三十三条，</a:t>
            </a:r>
            <a:r>
              <a:rPr lang="en-US" altLang="zh-CN" sz="1900" dirty="0" smtClean="0">
                <a:latin typeface="华文楷体" pitchFamily="2" charset="-122"/>
                <a:ea typeface="华文楷体" pitchFamily="2" charset="-122"/>
              </a:rPr>
              <a:t>《</a:t>
            </a:r>
            <a:r>
              <a:rPr lang="zh-CN" altLang="en-US" sz="1900" dirty="0" smtClean="0">
                <a:latin typeface="华文楷体" pitchFamily="2" charset="-122"/>
                <a:ea typeface="华文楷体" pitchFamily="2" charset="-122"/>
              </a:rPr>
              <a:t>劳动合同法</a:t>
            </a:r>
            <a:r>
              <a:rPr lang="en-US" altLang="zh-CN" sz="1900" dirty="0" smtClean="0">
                <a:latin typeface="华文楷体" pitchFamily="2" charset="-122"/>
                <a:ea typeface="华文楷体" pitchFamily="2" charset="-122"/>
              </a:rPr>
              <a:t>》</a:t>
            </a:r>
            <a:r>
              <a:rPr lang="zh-CN" altLang="en-US" sz="1900" dirty="0" smtClean="0">
                <a:latin typeface="华文楷体" pitchFamily="2" charset="-122"/>
                <a:ea typeface="华文楷体" pitchFamily="2" charset="-122"/>
              </a:rPr>
              <a:t>第九十四条和</a:t>
            </a:r>
            <a:r>
              <a:rPr lang="en-US" altLang="zh-CN" sz="1900" dirty="0" smtClean="0">
                <a:latin typeface="华文楷体" pitchFamily="2" charset="-122"/>
                <a:ea typeface="华文楷体" pitchFamily="2" charset="-122"/>
              </a:rPr>
              <a:t>《</a:t>
            </a:r>
            <a:r>
              <a:rPr lang="zh-CN" altLang="en-US" sz="1900" dirty="0" smtClean="0">
                <a:latin typeface="华文楷体" pitchFamily="2" charset="-122"/>
                <a:ea typeface="华文楷体" pitchFamily="2" charset="-122"/>
              </a:rPr>
              <a:t>非法用工单位伤亡人员一次性赔偿办法</a:t>
            </a:r>
            <a:r>
              <a:rPr lang="en-US" altLang="zh-CN" sz="1900" dirty="0" smtClean="0">
                <a:latin typeface="华文楷体" pitchFamily="2" charset="-122"/>
                <a:ea typeface="华文楷体" pitchFamily="2" charset="-122"/>
              </a:rPr>
              <a:t>》</a:t>
            </a:r>
            <a:r>
              <a:rPr lang="zh-CN" altLang="en-US" sz="1900" dirty="0" smtClean="0">
                <a:latin typeface="华文楷体" pitchFamily="2" charset="-122"/>
                <a:ea typeface="华文楷体" pitchFamily="2" charset="-122"/>
              </a:rPr>
              <a:t>主张权利的，予以支持。</a:t>
            </a:r>
            <a:endParaRPr lang="en-US" altLang="zh-CN" sz="1900" dirty="0" smtClean="0">
              <a:latin typeface="华文楷体" pitchFamily="2" charset="-122"/>
              <a:ea typeface="华文楷体" pitchFamily="2" charset="-122"/>
            </a:endParaRPr>
          </a:p>
          <a:p>
            <a:pPr lvl="1">
              <a:buFont typeface="Wingdings" pitchFamily="2" charset="2"/>
              <a:buChar char="p"/>
            </a:pPr>
            <a:endParaRPr lang="en-US" altLang="zh-CN" sz="2000" dirty="0" smtClean="0">
              <a:latin typeface="华文楷体" pitchFamily="2" charset="-122"/>
              <a:ea typeface="华文楷体" pitchFamily="2" charset="-122"/>
            </a:endParaRPr>
          </a:p>
          <a:p>
            <a:pPr lvl="0">
              <a:buNone/>
            </a:pPr>
            <a:r>
              <a:rPr lang="en-US" altLang="zh-CN" sz="2400" dirty="0" smtClean="0">
                <a:latin typeface="华文楷体" pitchFamily="2" charset="-122"/>
                <a:ea typeface="华文楷体" pitchFamily="2" charset="-122"/>
              </a:rPr>
              <a:t>  </a:t>
            </a:r>
            <a:endParaRPr lang="zh-CN" altLang="en-US" sz="2400" dirty="0" smtClean="0">
              <a:latin typeface="华文楷体" pitchFamily="2" charset="-122"/>
              <a:ea typeface="华文楷体" pitchFamily="2" charset="-122"/>
            </a:endParaRPr>
          </a:p>
          <a:p>
            <a:pPr>
              <a:buNone/>
            </a:pPr>
            <a:endParaRPr lang="zh-CN" altLang="en-US" sz="2400" dirty="0" smtClean="0">
              <a:latin typeface="华文楷体" pitchFamily="2" charset="-122"/>
              <a:ea typeface="华文楷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3">
                                            <p:txEl>
                                              <p:pRg st="2" end="2"/>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1000"/>
                                        <p:tgtEl>
                                          <p:spTgt spid="3">
                                            <p:txEl>
                                              <p:pRg st="3" end="3"/>
                                            </p:txEl>
                                          </p:spTgt>
                                        </p:tgtEl>
                                      </p:cBhvr>
                                    </p:animEffect>
                                    <p:anim calcmode="lin" valueType="num">
                                      <p:cBhvr>
                                        <p:cTn id="16"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3">
                                            <p:txEl>
                                              <p:pRg st="3" end="3"/>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3">
                                            <p:txEl>
                                              <p:pRg st="3" end="3"/>
                                            </p:txEl>
                                          </p:spTgt>
                                        </p:tgtEl>
                                        <p:attrNameLst>
                                          <p:attrName>ppt_y</p:attrName>
                                        </p:attrNameLst>
                                      </p:cBhvr>
                                      <p:tavLst>
                                        <p:tav tm="0">
                                          <p:val>
                                            <p:strVal val="#ppt_y-.03"/>
                                          </p:val>
                                        </p:tav>
                                        <p:tav tm="100000">
                                          <p:val>
                                            <p:strVal val="#ppt_y"/>
                                          </p:val>
                                        </p:tav>
                                      </p:tavLst>
                                    </p:anim>
                                  </p:childTnLst>
                                </p:cTn>
                              </p:par>
                              <p:par>
                                <p:cTn id="19" presetID="37"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900" decel="100000" fill="hold"/>
                                        <p:tgtEl>
                                          <p:spTgt spid="3">
                                            <p:txEl>
                                              <p:pRg st="4" end="4"/>
                                            </p:txEl>
                                          </p:spTgt>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3">
                                            <p:txEl>
                                              <p:pRg st="4" end="4"/>
                                            </p:txEl>
                                          </p:spTgt>
                                        </p:tgtEl>
                                        <p:attrNameLst>
                                          <p:attrName>ppt_y</p:attrName>
                                        </p:attrNameLst>
                                      </p:cBhvr>
                                      <p:tavLst>
                                        <p:tav tm="0">
                                          <p:val>
                                            <p:strVal val="#ppt_y-.03"/>
                                          </p:val>
                                        </p:tav>
                                        <p:tav tm="100000">
                                          <p:val>
                                            <p:strVal val="#ppt_y"/>
                                          </p:val>
                                        </p:tav>
                                      </p:tavLst>
                                    </p:anim>
                                  </p:childTnLst>
                                </p:cTn>
                              </p:par>
                              <p:par>
                                <p:cTn id="25" presetID="37" presetClass="entr" presetSubtype="0"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1000"/>
                                        <p:tgtEl>
                                          <p:spTgt spid="3">
                                            <p:txEl>
                                              <p:pRg st="5" end="5"/>
                                            </p:txEl>
                                          </p:spTgt>
                                        </p:tgtEl>
                                      </p:cBhvr>
                                    </p:animEffect>
                                    <p:anim calcmode="lin" valueType="num">
                                      <p:cBhvr>
                                        <p:cTn id="28"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9" dur="900" decel="100000" fill="hold"/>
                                        <p:tgtEl>
                                          <p:spTgt spid="3">
                                            <p:txEl>
                                              <p:pRg st="5" end="5"/>
                                            </p:txEl>
                                          </p:spTgt>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3">
                                            <p:txEl>
                                              <p:pRg st="5" end="5"/>
                                            </p:txEl>
                                          </p:spTgt>
                                        </p:tgtEl>
                                        <p:attrNameLst>
                                          <p:attrName>ppt_y</p:attrName>
                                        </p:attrNameLst>
                                      </p:cBhvr>
                                      <p:tavLst>
                                        <p:tav tm="0">
                                          <p:val>
                                            <p:strVal val="#ppt_y-.03"/>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37" presetClass="entr" presetSubtype="0" fill="hold"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1000"/>
                                        <p:tgtEl>
                                          <p:spTgt spid="3">
                                            <p:txEl>
                                              <p:pRg st="6" end="6"/>
                                            </p:txEl>
                                          </p:spTgt>
                                        </p:tgtEl>
                                      </p:cBhvr>
                                    </p:animEffect>
                                    <p:anim calcmode="lin" valueType="num">
                                      <p:cBhvr>
                                        <p:cTn id="36"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7" dur="900" decel="100000" fill="hold"/>
                                        <p:tgtEl>
                                          <p:spTgt spid="3">
                                            <p:txEl>
                                              <p:pRg st="6" end="6"/>
                                            </p:txEl>
                                          </p:spTgt>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3">
                                            <p:txEl>
                                              <p:pRg st="6" end="6"/>
                                            </p:txEl>
                                          </p:spTgt>
                                        </p:tgtEl>
                                        <p:attrNameLst>
                                          <p:attrName>ppt_y</p:attrName>
                                        </p:attrNameLst>
                                      </p:cBhvr>
                                      <p:tavLst>
                                        <p:tav tm="0">
                                          <p:val>
                                            <p:strVal val="#ppt_y-.03"/>
                                          </p:val>
                                        </p:tav>
                                        <p:tav tm="100000">
                                          <p:val>
                                            <p:strVal val="#ppt_y"/>
                                          </p:val>
                                        </p:tav>
                                      </p:tavLst>
                                    </p:anim>
                                  </p:childTnLst>
                                </p:cTn>
                              </p:par>
                              <p:par>
                                <p:cTn id="39" presetID="37" presetClass="entr" presetSubtype="0" fill="hold" nodeType="withEffect">
                                  <p:stCondLst>
                                    <p:cond delay="0"/>
                                  </p:stCondLst>
                                  <p:childTnLst>
                                    <p:set>
                                      <p:cBhvr>
                                        <p:cTn id="40" dur="1" fill="hold">
                                          <p:stCondLst>
                                            <p:cond delay="0"/>
                                          </p:stCondLst>
                                        </p:cTn>
                                        <p:tgtEl>
                                          <p:spTgt spid="3">
                                            <p:txEl>
                                              <p:pRg st="7" end="7"/>
                                            </p:txEl>
                                          </p:spTgt>
                                        </p:tgtEl>
                                        <p:attrNameLst>
                                          <p:attrName>style.visibility</p:attrName>
                                        </p:attrNameLst>
                                      </p:cBhvr>
                                      <p:to>
                                        <p:strVal val="visible"/>
                                      </p:to>
                                    </p:set>
                                    <p:animEffect transition="in" filter="fade">
                                      <p:cBhvr>
                                        <p:cTn id="41" dur="1000"/>
                                        <p:tgtEl>
                                          <p:spTgt spid="3">
                                            <p:txEl>
                                              <p:pRg st="7" end="7"/>
                                            </p:txEl>
                                          </p:spTgt>
                                        </p:tgtEl>
                                      </p:cBhvr>
                                    </p:animEffect>
                                    <p:anim calcmode="lin" valueType="num">
                                      <p:cBhvr>
                                        <p:cTn id="42"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43" dur="900" decel="100000" fill="hold"/>
                                        <p:tgtEl>
                                          <p:spTgt spid="3">
                                            <p:txEl>
                                              <p:pRg st="7" end="7"/>
                                            </p:txEl>
                                          </p:spTgt>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3">
                                            <p:txEl>
                                              <p:pRg st="7" end="7"/>
                                            </p:txEl>
                                          </p:spTgt>
                                        </p:tgtEl>
                                        <p:attrNameLst>
                                          <p:attrName>ppt_y</p:attrName>
                                        </p:attrNameLst>
                                      </p:cBhvr>
                                      <p:tavLst>
                                        <p:tav tm="0">
                                          <p:val>
                                            <p:strVal val="#ppt_y-.03"/>
                                          </p:val>
                                        </p:tav>
                                        <p:tav tm="100000">
                                          <p:val>
                                            <p:strVal val="#ppt_y"/>
                                          </p:val>
                                        </p:tav>
                                      </p:tavLst>
                                    </p:anim>
                                  </p:childTnLst>
                                </p:cTn>
                              </p:par>
                              <p:par>
                                <p:cTn id="45" presetID="37" presetClass="entr" presetSubtype="0" fill="hold" nodeType="with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1000"/>
                                        <p:tgtEl>
                                          <p:spTgt spid="3">
                                            <p:txEl>
                                              <p:pRg st="8" end="8"/>
                                            </p:txEl>
                                          </p:spTgt>
                                        </p:tgtEl>
                                      </p:cBhvr>
                                    </p:animEffect>
                                    <p:anim calcmode="lin" valueType="num">
                                      <p:cBhvr>
                                        <p:cTn id="48"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49" dur="900" decel="100000" fill="hold"/>
                                        <p:tgtEl>
                                          <p:spTgt spid="3">
                                            <p:txEl>
                                              <p:pRg st="8" end="8"/>
                                            </p:txEl>
                                          </p:spTgt>
                                        </p:tgtEl>
                                        <p:attrNameLst>
                                          <p:attrName>ppt_y</p:attrName>
                                        </p:attrNameLst>
                                      </p:cBhvr>
                                      <p:tavLst>
                                        <p:tav tm="0">
                                          <p:val>
                                            <p:strVal val="#ppt_y+1"/>
                                          </p:val>
                                        </p:tav>
                                        <p:tav tm="100000">
                                          <p:val>
                                            <p:strVal val="#ppt_y-.03"/>
                                          </p:val>
                                        </p:tav>
                                      </p:tavLst>
                                    </p:anim>
                                    <p:anim calcmode="lin" valueType="num">
                                      <p:cBhvr>
                                        <p:cTn id="50" dur="100" accel="100000" fill="hold">
                                          <p:stCondLst>
                                            <p:cond delay="900"/>
                                          </p:stCondLst>
                                        </p:cTn>
                                        <p:tgtEl>
                                          <p:spTgt spid="3">
                                            <p:txEl>
                                              <p:pRg st="8" end="8"/>
                                            </p:txEl>
                                          </p:spTgt>
                                        </p:tgtEl>
                                        <p:attrNameLst>
                                          <p:attrName>ppt_y</p:attrName>
                                        </p:attrNameLst>
                                      </p:cBhvr>
                                      <p:tavLst>
                                        <p:tav tm="0">
                                          <p:val>
                                            <p:strVal val="#ppt_y-.03"/>
                                          </p:val>
                                        </p:tav>
                                        <p:tav tm="100000">
                                          <p:val>
                                            <p:strVal val="#ppt_y"/>
                                          </p:val>
                                        </p:tav>
                                      </p:tavLst>
                                    </p:anim>
                                  </p:childTnLst>
                                </p:cTn>
                              </p:par>
                              <p:par>
                                <p:cTn id="51" presetID="37" presetClass="entr" presetSubtype="0" fill="hold" nodeType="withEffect">
                                  <p:stCondLst>
                                    <p:cond delay="0"/>
                                  </p:stCondLst>
                                  <p:childTnLst>
                                    <p:set>
                                      <p:cBhvr>
                                        <p:cTn id="52" dur="1" fill="hold">
                                          <p:stCondLst>
                                            <p:cond delay="0"/>
                                          </p:stCondLst>
                                        </p:cTn>
                                        <p:tgtEl>
                                          <p:spTgt spid="3">
                                            <p:txEl>
                                              <p:pRg st="9" end="9"/>
                                            </p:txEl>
                                          </p:spTgt>
                                        </p:tgtEl>
                                        <p:attrNameLst>
                                          <p:attrName>style.visibility</p:attrName>
                                        </p:attrNameLst>
                                      </p:cBhvr>
                                      <p:to>
                                        <p:strVal val="visible"/>
                                      </p:to>
                                    </p:set>
                                    <p:animEffect transition="in" filter="fade">
                                      <p:cBhvr>
                                        <p:cTn id="53" dur="1000"/>
                                        <p:tgtEl>
                                          <p:spTgt spid="3">
                                            <p:txEl>
                                              <p:pRg st="9" end="9"/>
                                            </p:txEl>
                                          </p:spTgt>
                                        </p:tgtEl>
                                      </p:cBhvr>
                                    </p:animEffect>
                                    <p:anim calcmode="lin" valueType="num">
                                      <p:cBhvr>
                                        <p:cTn id="54"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55" dur="900" decel="100000" fill="hold"/>
                                        <p:tgtEl>
                                          <p:spTgt spid="3">
                                            <p:txEl>
                                              <p:pRg st="9" end="9"/>
                                            </p:txEl>
                                          </p:spTgt>
                                        </p:tgtEl>
                                        <p:attrNameLst>
                                          <p:attrName>ppt_y</p:attrName>
                                        </p:attrNameLst>
                                      </p:cBhvr>
                                      <p:tavLst>
                                        <p:tav tm="0">
                                          <p:val>
                                            <p:strVal val="#ppt_y+1"/>
                                          </p:val>
                                        </p:tav>
                                        <p:tav tm="100000">
                                          <p:val>
                                            <p:strVal val="#ppt_y-.03"/>
                                          </p:val>
                                        </p:tav>
                                      </p:tavLst>
                                    </p:anim>
                                    <p:anim calcmode="lin" valueType="num">
                                      <p:cBhvr>
                                        <p:cTn id="56" dur="100" accel="100000" fill="hold">
                                          <p:stCondLst>
                                            <p:cond delay="900"/>
                                          </p:stCondLst>
                                        </p:cTn>
                                        <p:tgtEl>
                                          <p:spTgt spid="3">
                                            <p:txEl>
                                              <p:pRg st="9" end="9"/>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357170"/>
            <a:ext cx="8229600" cy="952500"/>
          </a:xfrm>
        </p:spPr>
        <p:txBody>
          <a:bodyPr>
            <a:normAutofit fontScale="90000"/>
          </a:bodyPr>
          <a:lstStyle/>
          <a:p>
            <a:pPr algn="l"/>
            <a:r>
              <a:rPr lang="zh-CN" altLang="en-US" dirty="0" smtClean="0">
                <a:latin typeface="方正粗圆简体" pitchFamily="65" charset="-122"/>
                <a:ea typeface="方正粗圆简体" pitchFamily="65" charset="-122"/>
              </a:rPr>
              <a:t>劳动报酬、二倍工资问题（第六十条至第七十一条）</a:t>
            </a:r>
            <a:endParaRPr lang="zh-CN" altLang="en-US" dirty="0">
              <a:latin typeface="方正粗圆简体" pitchFamily="65" charset="-122"/>
              <a:ea typeface="方正粗圆简体" pitchFamily="65" charset="-122"/>
            </a:endParaRPr>
          </a:p>
        </p:txBody>
      </p:sp>
      <p:sp>
        <p:nvSpPr>
          <p:cNvPr id="3" name="内容占位符 2"/>
          <p:cNvSpPr>
            <a:spLocks noGrp="1"/>
          </p:cNvSpPr>
          <p:nvPr>
            <p:ph idx="1"/>
          </p:nvPr>
        </p:nvSpPr>
        <p:spPr>
          <a:xfrm>
            <a:off x="428596" y="1476356"/>
            <a:ext cx="8229600" cy="4524416"/>
          </a:xfrm>
        </p:spPr>
        <p:txBody>
          <a:bodyPr>
            <a:normAutofit fontScale="70000" lnSpcReduction="20000"/>
          </a:bodyPr>
          <a:lstStyle/>
          <a:p>
            <a:pPr>
              <a:buNone/>
            </a:pPr>
            <a:r>
              <a:rPr lang="zh-CN" altLang="en-US" sz="4300" dirty="0" smtClean="0">
                <a:latin typeface="华文中宋" pitchFamily="2" charset="-122"/>
                <a:ea typeface="华文中宋" pitchFamily="2" charset="-122"/>
              </a:rPr>
              <a:t>一、第六十四条第二款（修改条款）</a:t>
            </a:r>
            <a:endParaRPr lang="en-US" altLang="zh-CN" sz="4300" dirty="0" smtClean="0">
              <a:latin typeface="华文中宋" pitchFamily="2" charset="-122"/>
              <a:ea typeface="华文中宋" pitchFamily="2" charset="-122"/>
            </a:endParaRPr>
          </a:p>
          <a:p>
            <a:pPr lvl="0">
              <a:buNone/>
            </a:pPr>
            <a:r>
              <a:rPr lang="zh-CN" altLang="en-US" sz="2800" dirty="0" smtClean="0">
                <a:latin typeface="华文楷体" pitchFamily="2" charset="-122"/>
                <a:ea typeface="华文楷体" pitchFamily="2" charset="-122"/>
              </a:rPr>
              <a:t>          </a:t>
            </a:r>
            <a:r>
              <a:rPr lang="zh-CN" altLang="en-US" sz="3400" dirty="0" smtClean="0">
                <a:latin typeface="华文楷体" pitchFamily="2" charset="-122"/>
                <a:ea typeface="华文楷体" pitchFamily="2" charset="-122"/>
              </a:rPr>
              <a:t>用人单位自用工之日起超过一个月不满一年未与劳动者签订书面劳动合同的，用人单位应自用工之日起满一个月的次日起支付二倍工资至双方签订书面劳动合同前一日时止。</a:t>
            </a:r>
          </a:p>
          <a:p>
            <a:pPr>
              <a:buNone/>
            </a:pPr>
            <a:r>
              <a:rPr lang="zh-CN" altLang="en-US" sz="3400" dirty="0" smtClean="0">
                <a:latin typeface="华文楷体" pitchFamily="2" charset="-122"/>
                <a:ea typeface="华文楷体" pitchFamily="2" charset="-122"/>
              </a:rPr>
              <a:t>           </a:t>
            </a:r>
            <a:r>
              <a:rPr lang="zh-CN" altLang="en-US" sz="3400" dirty="0" smtClean="0">
                <a:solidFill>
                  <a:srgbClr val="FF0000"/>
                </a:solidFill>
                <a:latin typeface="华文楷体" pitchFamily="2" charset="-122"/>
                <a:ea typeface="华文楷体" pitchFamily="2" charset="-122"/>
              </a:rPr>
              <a:t>劳动者拒绝</a:t>
            </a:r>
            <a:r>
              <a:rPr lang="zh-CN" altLang="en-US" sz="3400" dirty="0" smtClean="0">
                <a:latin typeface="华文楷体" pitchFamily="2" charset="-122"/>
                <a:ea typeface="华文楷体" pitchFamily="2" charset="-122"/>
              </a:rPr>
              <a:t>与用人单位签订书面劳动合同，用人单位</a:t>
            </a:r>
            <a:r>
              <a:rPr lang="zh-CN" altLang="en-US" sz="3400" dirty="0" smtClean="0">
                <a:solidFill>
                  <a:srgbClr val="FF0000"/>
                </a:solidFill>
                <a:latin typeface="华文楷体" pitchFamily="2" charset="-122"/>
                <a:ea typeface="华文楷体" pitchFamily="2" charset="-122"/>
              </a:rPr>
              <a:t>未</a:t>
            </a:r>
            <a:r>
              <a:rPr lang="zh-CN" altLang="en-US" sz="3400" dirty="0" smtClean="0">
                <a:latin typeface="华文楷体" pitchFamily="2" charset="-122"/>
                <a:ea typeface="华文楷体" pitchFamily="2" charset="-122"/>
              </a:rPr>
              <a:t>按照</a:t>
            </a:r>
            <a:r>
              <a:rPr lang="en-US" altLang="zh-CN" sz="3400" dirty="0" smtClean="0">
                <a:latin typeface="华文楷体" pitchFamily="2" charset="-122"/>
                <a:ea typeface="华文楷体" pitchFamily="2" charset="-122"/>
              </a:rPr>
              <a:t>《</a:t>
            </a:r>
            <a:r>
              <a:rPr lang="zh-CN" altLang="en-US" sz="3400" dirty="0" smtClean="0">
                <a:latin typeface="华文楷体" pitchFamily="2" charset="-122"/>
                <a:ea typeface="华文楷体" pitchFamily="2" charset="-122"/>
              </a:rPr>
              <a:t>劳动合同法实施条例</a:t>
            </a:r>
            <a:r>
              <a:rPr lang="en-US" altLang="zh-CN" sz="3400" dirty="0" smtClean="0">
                <a:latin typeface="华文楷体" pitchFamily="2" charset="-122"/>
                <a:ea typeface="华文楷体" pitchFamily="2" charset="-122"/>
              </a:rPr>
              <a:t>》</a:t>
            </a:r>
            <a:r>
              <a:rPr lang="zh-CN" altLang="en-US" sz="3400" dirty="0" smtClean="0">
                <a:latin typeface="华文楷体" pitchFamily="2" charset="-122"/>
                <a:ea typeface="华文楷体" pitchFamily="2" charset="-122"/>
              </a:rPr>
              <a:t>第五条、第六条的规定</a:t>
            </a:r>
            <a:r>
              <a:rPr lang="zh-CN" altLang="en-US" sz="3400" dirty="0" smtClean="0">
                <a:solidFill>
                  <a:srgbClr val="FF0000"/>
                </a:solidFill>
                <a:latin typeface="华文楷体" pitchFamily="2" charset="-122"/>
                <a:ea typeface="华文楷体" pitchFamily="2" charset="-122"/>
              </a:rPr>
              <a:t>书面通知劳动者终止劳动关系</a:t>
            </a:r>
            <a:r>
              <a:rPr lang="zh-CN" altLang="en-US" sz="3400" dirty="0" smtClean="0">
                <a:latin typeface="华文楷体" pitchFamily="2" charset="-122"/>
                <a:ea typeface="华文楷体" pitchFamily="2" charset="-122"/>
              </a:rPr>
              <a:t>的，劳动者要求未签订书面劳动合同二倍工资的，</a:t>
            </a:r>
            <a:r>
              <a:rPr lang="zh-CN" altLang="en-US" sz="3400" dirty="0" smtClean="0">
                <a:solidFill>
                  <a:srgbClr val="FF0000"/>
                </a:solidFill>
                <a:latin typeface="华文楷体" pitchFamily="2" charset="-122"/>
                <a:ea typeface="华文楷体" pitchFamily="2" charset="-122"/>
              </a:rPr>
              <a:t>应予支持</a:t>
            </a:r>
            <a:r>
              <a:rPr lang="zh-CN" altLang="en-US" sz="3400" dirty="0" smtClean="0">
                <a:latin typeface="华文楷体" pitchFamily="2" charset="-122"/>
                <a:ea typeface="华文楷体" pitchFamily="2" charset="-122"/>
              </a:rPr>
              <a:t>。</a:t>
            </a:r>
            <a:endParaRPr lang="en-US" altLang="zh-CN" sz="3400" dirty="0" smtClean="0">
              <a:latin typeface="华文楷体" pitchFamily="2" charset="-122"/>
              <a:ea typeface="华文楷体" pitchFamily="2" charset="-122"/>
            </a:endParaRPr>
          </a:p>
          <a:p>
            <a:pPr>
              <a:buNone/>
            </a:pPr>
            <a:r>
              <a:rPr lang="en-US" altLang="zh-CN" sz="3400" dirty="0" smtClean="0">
                <a:latin typeface="华文楷体" pitchFamily="2" charset="-122"/>
                <a:ea typeface="华文楷体" pitchFamily="2" charset="-122"/>
              </a:rPr>
              <a:t>           </a:t>
            </a:r>
            <a:r>
              <a:rPr lang="zh-CN" altLang="en-US" sz="3400" dirty="0" smtClean="0">
                <a:latin typeface="华文楷体" pitchFamily="2" charset="-122"/>
                <a:ea typeface="华文楷体" pitchFamily="2" charset="-122"/>
              </a:rPr>
              <a:t>劳动合同期满，劳动者继续在用人单位工作的，用人单位在劳动合同期满之日超过一个月不满一年未与劳动者签订劳动合同的，参照前两款的规定处理。</a:t>
            </a:r>
          </a:p>
          <a:p>
            <a:pPr>
              <a:buNone/>
            </a:pPr>
            <a:endParaRPr lang="en-US" altLang="zh-CN" sz="2000" dirty="0" smtClean="0">
              <a:latin typeface="华文楷体" pitchFamily="2" charset="-122"/>
              <a:ea typeface="华文楷体" pitchFamily="2" charset="-122"/>
            </a:endParaRPr>
          </a:p>
          <a:p>
            <a:pPr lvl="0">
              <a:buNone/>
            </a:pPr>
            <a:r>
              <a:rPr lang="en-US" altLang="zh-CN" sz="2400" dirty="0" smtClean="0">
                <a:latin typeface="华文楷体" pitchFamily="2" charset="-122"/>
                <a:ea typeface="华文楷体" pitchFamily="2" charset="-122"/>
              </a:rPr>
              <a:t>  </a:t>
            </a:r>
            <a:endParaRPr lang="zh-CN" altLang="en-US" sz="2400" dirty="0" smtClean="0">
              <a:latin typeface="华文楷体" pitchFamily="2" charset="-122"/>
              <a:ea typeface="华文楷体" pitchFamily="2" charset="-122"/>
            </a:endParaRPr>
          </a:p>
          <a:p>
            <a:pPr>
              <a:buNone/>
            </a:pPr>
            <a:endParaRPr lang="zh-CN" altLang="en-US" sz="2400" dirty="0" smtClean="0">
              <a:latin typeface="华文楷体" pitchFamily="2" charset="-122"/>
              <a:ea typeface="华文楷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1000" fill="hold"/>
                                        <p:tgtEl>
                                          <p:spTgt spid="3">
                                            <p:txEl>
                                              <p:pRg st="1" end="1"/>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 calcmode="lin" valueType="num">
                                      <p:cBhvr additive="base">
                                        <p:cTn id="16"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7" dur="1000" fill="hold"/>
                                        <p:tgtEl>
                                          <p:spTgt spid="3">
                                            <p:txEl>
                                              <p:pRg st="2" end="2"/>
                                            </p:txEl>
                                          </p:spTgt>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 calcmode="lin" valueType="num">
                                      <p:cBhvr additive="base">
                                        <p:cTn id="2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1" dur="1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dirty="0" smtClean="0">
                <a:latin typeface="方正粗圆简体" pitchFamily="65" charset="-122"/>
                <a:ea typeface="方正粗圆简体" pitchFamily="65" charset="-122"/>
              </a:rPr>
              <a:t>案件受理（第一条至第十二条）</a:t>
            </a:r>
            <a:endParaRPr lang="zh-CN" altLang="en-US" dirty="0">
              <a:latin typeface="方正粗圆简体" pitchFamily="65" charset="-122"/>
              <a:ea typeface="方正粗圆简体" pitchFamily="65" charset="-122"/>
            </a:endParaRPr>
          </a:p>
        </p:txBody>
      </p:sp>
      <p:sp>
        <p:nvSpPr>
          <p:cNvPr id="3" name="内容占位符 2"/>
          <p:cNvSpPr>
            <a:spLocks noGrp="1"/>
          </p:cNvSpPr>
          <p:nvPr>
            <p:ph idx="1"/>
          </p:nvPr>
        </p:nvSpPr>
        <p:spPr/>
        <p:txBody>
          <a:bodyPr>
            <a:normAutofit/>
          </a:bodyPr>
          <a:lstStyle/>
          <a:p>
            <a:pPr>
              <a:buNone/>
            </a:pPr>
            <a:r>
              <a:rPr lang="zh-CN" altLang="en-US" sz="3000" dirty="0" smtClean="0">
                <a:latin typeface="华文中宋" pitchFamily="2" charset="-122"/>
                <a:ea typeface="华文中宋" pitchFamily="2" charset="-122"/>
              </a:rPr>
              <a:t>一、第十二条（新增条款）</a:t>
            </a:r>
            <a:endParaRPr lang="en-US" altLang="zh-CN" sz="3000" dirty="0" smtClean="0">
              <a:latin typeface="华文中宋" pitchFamily="2" charset="-122"/>
              <a:ea typeface="华文中宋" pitchFamily="2" charset="-122"/>
            </a:endParaRPr>
          </a:p>
          <a:p>
            <a:pPr>
              <a:buNone/>
            </a:pPr>
            <a:r>
              <a:rPr lang="zh-CN" altLang="en-US" sz="2400" dirty="0" smtClean="0">
                <a:latin typeface="华文楷体" pitchFamily="2" charset="-122"/>
                <a:ea typeface="华文楷体" pitchFamily="2" charset="-122"/>
              </a:rPr>
              <a:t>          劳动者因用人单位代扣代缴个人所得税产生的争议，用人单位</a:t>
            </a:r>
            <a:r>
              <a:rPr lang="zh-CN" altLang="en-US" sz="2400" dirty="0" smtClean="0">
                <a:solidFill>
                  <a:srgbClr val="FF0000"/>
                </a:solidFill>
                <a:latin typeface="华文楷体" pitchFamily="2" charset="-122"/>
                <a:ea typeface="华文楷体" pitchFamily="2" charset="-122"/>
              </a:rPr>
              <a:t>已举证证明</a:t>
            </a:r>
            <a:r>
              <a:rPr lang="zh-CN" altLang="en-US" sz="2400" dirty="0" smtClean="0">
                <a:latin typeface="华文楷体" pitchFamily="2" charset="-122"/>
                <a:ea typeface="华文楷体" pitchFamily="2" charset="-122"/>
              </a:rPr>
              <a:t>代扣代缴的税款</a:t>
            </a:r>
            <a:r>
              <a:rPr lang="zh-CN" altLang="en-US" sz="2400" dirty="0" smtClean="0">
                <a:solidFill>
                  <a:srgbClr val="FF0000"/>
                </a:solidFill>
                <a:latin typeface="华文楷体" pitchFamily="2" charset="-122"/>
                <a:ea typeface="华文楷体" pitchFamily="2" charset="-122"/>
              </a:rPr>
              <a:t>已缴交给税务机关</a:t>
            </a:r>
            <a:r>
              <a:rPr lang="zh-CN" altLang="en-US" sz="2400" dirty="0" smtClean="0">
                <a:latin typeface="华文楷体" pitchFamily="2" charset="-122"/>
                <a:ea typeface="华文楷体" pitchFamily="2" charset="-122"/>
              </a:rPr>
              <a:t>，劳动者对代扣代缴的税款金额有异议的，</a:t>
            </a:r>
            <a:r>
              <a:rPr lang="zh-CN" altLang="en-US" sz="2400" dirty="0" smtClean="0">
                <a:solidFill>
                  <a:srgbClr val="FF0000"/>
                </a:solidFill>
                <a:latin typeface="华文楷体" pitchFamily="2" charset="-122"/>
                <a:ea typeface="华文楷体" pitchFamily="2" charset="-122"/>
              </a:rPr>
              <a:t>不作劳动争议处理</a:t>
            </a:r>
            <a:r>
              <a:rPr lang="zh-CN" altLang="en-US" sz="2400" dirty="0" smtClean="0">
                <a:latin typeface="华文楷体" pitchFamily="2" charset="-122"/>
                <a:ea typeface="华文楷体" pitchFamily="2" charset="-122"/>
              </a:rPr>
              <a:t>；用人单位</a:t>
            </a:r>
            <a:r>
              <a:rPr lang="zh-CN" altLang="en-US" sz="2400" dirty="0" smtClean="0">
                <a:solidFill>
                  <a:srgbClr val="FF0000"/>
                </a:solidFill>
                <a:latin typeface="华文楷体" pitchFamily="2" charset="-122"/>
                <a:ea typeface="华文楷体" pitchFamily="2" charset="-122"/>
              </a:rPr>
              <a:t>不能证明</a:t>
            </a:r>
            <a:r>
              <a:rPr lang="zh-CN" altLang="en-US" sz="2400" dirty="0" smtClean="0">
                <a:latin typeface="华文楷体" pitchFamily="2" charset="-122"/>
                <a:ea typeface="华文楷体" pitchFamily="2" charset="-122"/>
              </a:rPr>
              <a:t>代扣代缴的税款</a:t>
            </a:r>
            <a:r>
              <a:rPr lang="zh-CN" altLang="en-US" sz="2400" dirty="0" smtClean="0">
                <a:solidFill>
                  <a:srgbClr val="FF0000"/>
                </a:solidFill>
                <a:latin typeface="华文楷体" pitchFamily="2" charset="-122"/>
                <a:ea typeface="华文楷体" pitchFamily="2" charset="-122"/>
              </a:rPr>
              <a:t>已缴交给税务机关的</a:t>
            </a:r>
            <a:r>
              <a:rPr lang="zh-CN" altLang="en-US" sz="2400" dirty="0" smtClean="0">
                <a:latin typeface="华文楷体" pitchFamily="2" charset="-122"/>
                <a:ea typeface="华文楷体" pitchFamily="2" charset="-122"/>
              </a:rPr>
              <a:t>，</a:t>
            </a:r>
            <a:r>
              <a:rPr lang="zh-CN" altLang="en-US" sz="2400" dirty="0" smtClean="0">
                <a:solidFill>
                  <a:srgbClr val="FF0000"/>
                </a:solidFill>
                <a:latin typeface="华文楷体" pitchFamily="2" charset="-122"/>
                <a:ea typeface="华文楷体" pitchFamily="2" charset="-122"/>
              </a:rPr>
              <a:t>应作为劳动争议处理</a:t>
            </a:r>
            <a:r>
              <a:rPr lang="zh-CN" altLang="en-US" sz="2400" dirty="0" smtClean="0">
                <a:latin typeface="华文楷体" pitchFamily="2" charset="-122"/>
                <a:ea typeface="华文楷体" pitchFamily="2" charset="-122"/>
              </a:rPr>
              <a:t>。</a:t>
            </a:r>
            <a:endParaRPr lang="en-US" altLang="zh-CN" sz="2400" dirty="0" smtClean="0">
              <a:latin typeface="华文楷体" pitchFamily="2" charset="-122"/>
              <a:ea typeface="华文楷体" pitchFamily="2" charset="-122"/>
            </a:endParaRPr>
          </a:p>
          <a:p>
            <a:pPr>
              <a:buFont typeface="Wingdings" pitchFamily="2" charset="2"/>
              <a:buChar char="Ø"/>
            </a:pPr>
            <a:r>
              <a:rPr lang="zh-CN" altLang="en-US" sz="2400" dirty="0" smtClean="0">
                <a:latin typeface="华文楷体" pitchFamily="2" charset="-122"/>
                <a:ea typeface="华文楷体" pitchFamily="2" charset="-122"/>
              </a:rPr>
              <a:t>区分两种情况；</a:t>
            </a:r>
            <a:endParaRPr lang="en-US" altLang="zh-CN" sz="2400" dirty="0" smtClean="0">
              <a:latin typeface="华文楷体" pitchFamily="2" charset="-122"/>
              <a:ea typeface="华文楷体" pitchFamily="2" charset="-122"/>
            </a:endParaRPr>
          </a:p>
          <a:p>
            <a:pPr>
              <a:buFont typeface="Wingdings" pitchFamily="2" charset="2"/>
              <a:buChar char="Ø"/>
            </a:pPr>
            <a:r>
              <a:rPr lang="zh-CN" altLang="en-US" sz="2400" dirty="0" smtClean="0">
                <a:latin typeface="华文楷体" pitchFamily="2" charset="-122"/>
                <a:ea typeface="华文楷体" pitchFamily="2" charset="-122"/>
              </a:rPr>
              <a:t>社会保险费同样处理。</a:t>
            </a:r>
            <a:endParaRPr lang="zh-CN" altLang="en-US" sz="2400" dirty="0">
              <a:latin typeface="华文楷体" pitchFamily="2" charset="-122"/>
              <a:ea typeface="华文楷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blinds(horizontal)">
                                      <p:cBhvr>
                                        <p:cTn id="18" dur="100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blinds(horizontal)">
                                      <p:cBhvr>
                                        <p:cTn id="23"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357170"/>
            <a:ext cx="8229600" cy="952500"/>
          </a:xfrm>
        </p:spPr>
        <p:txBody>
          <a:bodyPr>
            <a:normAutofit fontScale="90000"/>
          </a:bodyPr>
          <a:lstStyle/>
          <a:p>
            <a:pPr algn="l"/>
            <a:r>
              <a:rPr lang="zh-CN" altLang="en-US" dirty="0" smtClean="0">
                <a:latin typeface="方正粗圆简体" pitchFamily="65" charset="-122"/>
                <a:ea typeface="方正粗圆简体" pitchFamily="65" charset="-122"/>
              </a:rPr>
              <a:t>劳动报酬、二倍工资问题（第六十条至第七十一条）</a:t>
            </a:r>
            <a:endParaRPr lang="zh-CN" altLang="en-US" dirty="0">
              <a:latin typeface="方正粗圆简体" pitchFamily="65" charset="-122"/>
              <a:ea typeface="方正粗圆简体" pitchFamily="65" charset="-122"/>
            </a:endParaRPr>
          </a:p>
        </p:txBody>
      </p:sp>
      <p:sp>
        <p:nvSpPr>
          <p:cNvPr id="3" name="内容占位符 2"/>
          <p:cNvSpPr>
            <a:spLocks noGrp="1"/>
          </p:cNvSpPr>
          <p:nvPr>
            <p:ph idx="1"/>
          </p:nvPr>
        </p:nvSpPr>
        <p:spPr>
          <a:xfrm>
            <a:off x="428596" y="1476356"/>
            <a:ext cx="8229600" cy="4024350"/>
          </a:xfrm>
        </p:spPr>
        <p:txBody>
          <a:bodyPr>
            <a:normAutofit lnSpcReduction="10000"/>
          </a:bodyPr>
          <a:lstStyle/>
          <a:p>
            <a:pPr>
              <a:buNone/>
            </a:pPr>
            <a:r>
              <a:rPr lang="zh-CN" altLang="en-US" dirty="0" smtClean="0">
                <a:latin typeface="华文中宋" pitchFamily="2" charset="-122"/>
                <a:ea typeface="华文中宋" pitchFamily="2" charset="-122"/>
              </a:rPr>
              <a:t>一、第六十四条第二款（修改条款）</a:t>
            </a:r>
            <a:endParaRPr lang="en-US" altLang="zh-CN" dirty="0" smtClean="0">
              <a:latin typeface="华文中宋" pitchFamily="2" charset="-122"/>
              <a:ea typeface="华文中宋" pitchFamily="2" charset="-122"/>
            </a:endParaRPr>
          </a:p>
          <a:p>
            <a:pPr lvl="0">
              <a:buFont typeface="Wingdings" pitchFamily="2" charset="2"/>
              <a:buChar char="Ø"/>
            </a:pPr>
            <a:r>
              <a:rPr lang="zh-CN" altLang="en-US" sz="2600" dirty="0" smtClean="0">
                <a:latin typeface="华文楷体" pitchFamily="2" charset="-122"/>
                <a:ea typeface="华文楷体" pitchFamily="2" charset="-122"/>
              </a:rPr>
              <a:t>广东省高院</a:t>
            </a:r>
            <a:r>
              <a:rPr lang="en-US" altLang="zh-CN" sz="2600" dirty="0" smtClean="0">
                <a:latin typeface="华文楷体" pitchFamily="2" charset="-122"/>
                <a:ea typeface="华文楷体" pitchFamily="2" charset="-122"/>
              </a:rPr>
              <a:t>08</a:t>
            </a:r>
            <a:r>
              <a:rPr lang="zh-CN" altLang="en-US" sz="2600" dirty="0" smtClean="0">
                <a:latin typeface="华文楷体" pitchFamily="2" charset="-122"/>
                <a:ea typeface="华文楷体" pitchFamily="2" charset="-122"/>
              </a:rPr>
              <a:t>年指导意见第二十一条第二款不再适用；</a:t>
            </a:r>
            <a:endParaRPr lang="en-US" altLang="zh-CN" sz="2600" dirty="0" smtClean="0">
              <a:latin typeface="华文楷体" pitchFamily="2" charset="-122"/>
              <a:ea typeface="华文楷体" pitchFamily="2" charset="-122"/>
            </a:endParaRPr>
          </a:p>
          <a:p>
            <a:pPr>
              <a:buFont typeface="Wingdings" pitchFamily="2" charset="2"/>
              <a:buChar char="Ø"/>
            </a:pPr>
            <a:r>
              <a:rPr lang="zh-CN" altLang="en-US" sz="2600" dirty="0" smtClean="0">
                <a:latin typeface="华文楷体" pitchFamily="2" charset="-122"/>
                <a:ea typeface="华文楷体" pitchFamily="2" charset="-122"/>
              </a:rPr>
              <a:t>单位</a:t>
            </a:r>
            <a:r>
              <a:rPr lang="zh-CN" altLang="en-US" sz="2600" dirty="0" smtClean="0">
                <a:latin typeface="华文楷体" pitchFamily="2" charset="-122"/>
                <a:ea typeface="华文楷体" pitchFamily="2" charset="-122"/>
              </a:rPr>
              <a:t>一个月内终止的，支付劳动报酬即可，无需支付二倍工资；</a:t>
            </a:r>
            <a:endParaRPr lang="en-US" altLang="zh-CN" sz="2600" dirty="0" smtClean="0">
              <a:latin typeface="华文楷体" pitchFamily="2" charset="-122"/>
              <a:ea typeface="华文楷体" pitchFamily="2" charset="-122"/>
            </a:endParaRPr>
          </a:p>
          <a:p>
            <a:pPr>
              <a:buFont typeface="Wingdings" pitchFamily="2" charset="2"/>
              <a:buChar char="Ø"/>
            </a:pPr>
            <a:r>
              <a:rPr lang="zh-CN" altLang="en-US" sz="2600" dirty="0" smtClean="0">
                <a:latin typeface="华文楷体" pitchFamily="2" charset="-122"/>
                <a:ea typeface="华文楷体" pitchFamily="2" charset="-122"/>
              </a:rPr>
              <a:t>单位超过一个月但不满一年终止的，需支付满一个月次日至终止之日的二倍工资</a:t>
            </a:r>
            <a:r>
              <a:rPr lang="zh-CN" altLang="en-US" sz="2600" dirty="0" smtClean="0">
                <a:latin typeface="华文楷体" pitchFamily="2" charset="-122"/>
                <a:ea typeface="华文楷体" pitchFamily="2" charset="-122"/>
              </a:rPr>
              <a:t>。</a:t>
            </a:r>
            <a:endParaRPr lang="en-US" altLang="zh-CN" sz="2600" dirty="0" smtClean="0">
              <a:latin typeface="华文楷体" pitchFamily="2" charset="-122"/>
              <a:ea typeface="华文楷体" pitchFamily="2" charset="-122"/>
            </a:endParaRPr>
          </a:p>
          <a:p>
            <a:pPr lvl="0">
              <a:buFont typeface="Wingdings" pitchFamily="2" charset="2"/>
              <a:buChar char="Ø"/>
            </a:pPr>
            <a:r>
              <a:rPr lang="zh-CN" altLang="en-US" sz="2600" dirty="0" smtClean="0">
                <a:latin typeface="华文楷体" pitchFamily="2" charset="-122"/>
                <a:ea typeface="华文楷体" pitchFamily="2" charset="-122"/>
              </a:rPr>
              <a:t>劳动者拒绝签订，单位需进行利益衡量：</a:t>
            </a:r>
            <a:endParaRPr lang="en-US" altLang="zh-CN" sz="2600" dirty="0" smtClean="0">
              <a:latin typeface="华文楷体" pitchFamily="2" charset="-122"/>
              <a:ea typeface="华文楷体" pitchFamily="2" charset="-122"/>
            </a:endParaRPr>
          </a:p>
          <a:p>
            <a:pPr lvl="1">
              <a:buFont typeface="Wingdings" pitchFamily="2" charset="2"/>
              <a:buChar char="p"/>
            </a:pPr>
            <a:r>
              <a:rPr lang="zh-CN" altLang="en-US" sz="2200" dirty="0" smtClean="0">
                <a:latin typeface="华文楷体" pitchFamily="2" charset="-122"/>
                <a:ea typeface="华文楷体" pitchFamily="2" charset="-122"/>
              </a:rPr>
              <a:t>终止劳动关系，重新招人；</a:t>
            </a:r>
            <a:endParaRPr lang="en-US" altLang="zh-CN" sz="2200" dirty="0" smtClean="0">
              <a:latin typeface="华文楷体" pitchFamily="2" charset="-122"/>
              <a:ea typeface="华文楷体" pitchFamily="2" charset="-122"/>
            </a:endParaRPr>
          </a:p>
          <a:p>
            <a:pPr lvl="1">
              <a:buFont typeface="Wingdings" pitchFamily="2" charset="2"/>
              <a:buChar char="p"/>
            </a:pPr>
            <a:r>
              <a:rPr lang="zh-CN" altLang="en-US" sz="2200" dirty="0" smtClean="0">
                <a:latin typeface="华文楷体" pitchFamily="2" charset="-122"/>
                <a:ea typeface="华文楷体" pitchFamily="2" charset="-122"/>
              </a:rPr>
              <a:t>继续用工，支付二倍工资。</a:t>
            </a:r>
            <a:endParaRPr lang="en-US" altLang="zh-CN" sz="2600" dirty="0" smtClean="0">
              <a:latin typeface="华文楷体" pitchFamily="2" charset="-122"/>
              <a:ea typeface="华文楷体" pitchFamily="2" charset="-122"/>
            </a:endParaRPr>
          </a:p>
          <a:p>
            <a:pPr>
              <a:buFont typeface="Wingdings" pitchFamily="2" charset="2"/>
              <a:buChar char="Ø"/>
            </a:pPr>
            <a:endParaRPr lang="en-US" altLang="zh-CN" sz="2600" dirty="0" smtClean="0">
              <a:latin typeface="华文楷体" pitchFamily="2" charset="-122"/>
              <a:ea typeface="华文楷体" pitchFamily="2" charset="-122"/>
            </a:endParaRPr>
          </a:p>
          <a:p>
            <a:pPr>
              <a:buNone/>
            </a:pPr>
            <a:endParaRPr lang="zh-CN" altLang="en-US" sz="2400" dirty="0" smtClean="0">
              <a:latin typeface="华文楷体" pitchFamily="2" charset="-122"/>
              <a:ea typeface="华文楷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1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7"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1000"/>
                                        <p:tgtEl>
                                          <p:spTgt spid="3">
                                            <p:txEl>
                                              <p:pRg st="5" end="5"/>
                                            </p:txEl>
                                          </p:spTgt>
                                        </p:tgtEl>
                                      </p:cBhvr>
                                    </p:animEffect>
                                    <p:anim calcmode="lin" valueType="num">
                                      <p:cBhvr>
                                        <p:cTn id="28"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9" dur="900" decel="100000" fill="hold"/>
                                        <p:tgtEl>
                                          <p:spTgt spid="3">
                                            <p:txEl>
                                              <p:pRg st="5" end="5"/>
                                            </p:txEl>
                                          </p:spTgt>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3">
                                            <p:txEl>
                                              <p:pRg st="5" end="5"/>
                                            </p:txEl>
                                          </p:spTgt>
                                        </p:tgtEl>
                                        <p:attrNameLst>
                                          <p:attrName>ppt_y</p:attrName>
                                        </p:attrNameLst>
                                      </p:cBhvr>
                                      <p:tavLst>
                                        <p:tav tm="0">
                                          <p:val>
                                            <p:strVal val="#ppt_y-.03"/>
                                          </p:val>
                                        </p:tav>
                                        <p:tav tm="100000">
                                          <p:val>
                                            <p:strVal val="#ppt_y"/>
                                          </p:val>
                                        </p:tav>
                                      </p:tavLst>
                                    </p:anim>
                                  </p:childTnLst>
                                </p:cTn>
                              </p:par>
                              <p:par>
                                <p:cTn id="31" presetID="37" presetClass="entr" presetSubtype="0" fill="hold" nodeType="with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Effect transition="in" filter="fade">
                                      <p:cBhvr>
                                        <p:cTn id="33" dur="1000"/>
                                        <p:tgtEl>
                                          <p:spTgt spid="3">
                                            <p:txEl>
                                              <p:pRg st="6" end="6"/>
                                            </p:txEl>
                                          </p:spTgt>
                                        </p:tgtEl>
                                      </p:cBhvr>
                                    </p:animEffect>
                                    <p:anim calcmode="lin" valueType="num">
                                      <p:cBhvr>
                                        <p:cTn id="34"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5" dur="900" decel="100000" fill="hold"/>
                                        <p:tgtEl>
                                          <p:spTgt spid="3">
                                            <p:txEl>
                                              <p:pRg st="6" end="6"/>
                                            </p:txEl>
                                          </p:spTgt>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3">
                                            <p:txEl>
                                              <p:pRg st="6" end="6"/>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357170"/>
            <a:ext cx="8229600" cy="952500"/>
          </a:xfrm>
        </p:spPr>
        <p:txBody>
          <a:bodyPr>
            <a:normAutofit fontScale="90000"/>
          </a:bodyPr>
          <a:lstStyle/>
          <a:p>
            <a:pPr algn="l"/>
            <a:r>
              <a:rPr lang="zh-CN" altLang="en-US" dirty="0" smtClean="0">
                <a:latin typeface="方正粗圆简体" pitchFamily="65" charset="-122"/>
                <a:ea typeface="方正粗圆简体" pitchFamily="65" charset="-122"/>
              </a:rPr>
              <a:t>劳动报酬、二倍工资问题（第六十条至第七十一条）</a:t>
            </a:r>
            <a:endParaRPr lang="zh-CN" altLang="en-US" dirty="0">
              <a:latin typeface="方正粗圆简体" pitchFamily="65" charset="-122"/>
              <a:ea typeface="方正粗圆简体" pitchFamily="65" charset="-122"/>
            </a:endParaRPr>
          </a:p>
        </p:txBody>
      </p:sp>
      <p:sp>
        <p:nvSpPr>
          <p:cNvPr id="3" name="内容占位符 2"/>
          <p:cNvSpPr>
            <a:spLocks noGrp="1"/>
          </p:cNvSpPr>
          <p:nvPr>
            <p:ph idx="1"/>
          </p:nvPr>
        </p:nvSpPr>
        <p:spPr>
          <a:xfrm>
            <a:off x="428596" y="1476356"/>
            <a:ext cx="8229600" cy="4595854"/>
          </a:xfrm>
        </p:spPr>
        <p:txBody>
          <a:bodyPr>
            <a:normAutofit fontScale="92500" lnSpcReduction="20000"/>
          </a:bodyPr>
          <a:lstStyle/>
          <a:p>
            <a:pPr>
              <a:buNone/>
            </a:pPr>
            <a:r>
              <a:rPr lang="zh-CN" altLang="en-US" dirty="0" smtClean="0">
                <a:latin typeface="华文中宋" pitchFamily="2" charset="-122"/>
                <a:ea typeface="华文中宋" pitchFamily="2" charset="-122"/>
              </a:rPr>
              <a:t>二、第六十五条（新增条款）</a:t>
            </a:r>
            <a:endParaRPr lang="en-US" altLang="zh-CN" dirty="0" smtClean="0">
              <a:latin typeface="华文中宋" pitchFamily="2" charset="-122"/>
              <a:ea typeface="华文中宋" pitchFamily="2" charset="-122"/>
            </a:endParaRPr>
          </a:p>
          <a:p>
            <a:pPr lvl="0">
              <a:buNone/>
            </a:pPr>
            <a:r>
              <a:rPr lang="zh-CN" altLang="en-US" sz="2400" dirty="0" smtClean="0">
                <a:latin typeface="华文楷体" pitchFamily="2" charset="-122"/>
                <a:ea typeface="华文楷体" pitchFamily="2" charset="-122"/>
              </a:rPr>
              <a:t>          自用工之日起</a:t>
            </a:r>
            <a:r>
              <a:rPr lang="zh-CN" altLang="en-US" sz="2400" dirty="0" smtClean="0">
                <a:solidFill>
                  <a:srgbClr val="FF0000"/>
                </a:solidFill>
                <a:latin typeface="华文楷体" pitchFamily="2" charset="-122"/>
                <a:ea typeface="华文楷体" pitchFamily="2" charset="-122"/>
              </a:rPr>
              <a:t>一个月内</a:t>
            </a:r>
            <a:r>
              <a:rPr lang="zh-CN" altLang="en-US" sz="2400" dirty="0" smtClean="0">
                <a:latin typeface="华文楷体" pitchFamily="2" charset="-122"/>
                <a:ea typeface="华文楷体" pitchFamily="2" charset="-122"/>
              </a:rPr>
              <a:t>，或者劳动合同期满后劳动者仍在用人单位工作的</a:t>
            </a:r>
            <a:r>
              <a:rPr lang="zh-CN" altLang="en-US" sz="2400" dirty="0" smtClean="0">
                <a:solidFill>
                  <a:srgbClr val="FF0000"/>
                </a:solidFill>
                <a:latin typeface="华文楷体" pitchFamily="2" charset="-122"/>
                <a:ea typeface="华文楷体" pitchFamily="2" charset="-122"/>
              </a:rPr>
              <a:t>一个月内</a:t>
            </a:r>
            <a:r>
              <a:rPr lang="zh-CN" altLang="en-US" sz="2400" dirty="0" smtClean="0">
                <a:latin typeface="华文楷体" pitchFamily="2" charset="-122"/>
                <a:ea typeface="华文楷体" pitchFamily="2" charset="-122"/>
              </a:rPr>
              <a:t>，发生下列情形</a:t>
            </a:r>
            <a:r>
              <a:rPr lang="zh-CN" altLang="en-US" sz="2400" dirty="0" smtClean="0">
                <a:solidFill>
                  <a:srgbClr val="FF0000"/>
                </a:solidFill>
                <a:latin typeface="华文楷体" pitchFamily="2" charset="-122"/>
                <a:ea typeface="华文楷体" pitchFamily="2" charset="-122"/>
              </a:rPr>
              <a:t>之一</a:t>
            </a:r>
            <a:r>
              <a:rPr lang="zh-CN" altLang="en-US" sz="2400" dirty="0" smtClean="0">
                <a:latin typeface="华文楷体" pitchFamily="2" charset="-122"/>
                <a:ea typeface="华文楷体" pitchFamily="2" charset="-122"/>
              </a:rPr>
              <a:t>，导致用人单位未能与劳动者订立书面劳动合同的，该情形存续期间不计算在用人单位应当订立书面劳动合同的一个月期限内：</a:t>
            </a:r>
          </a:p>
          <a:p>
            <a:pPr>
              <a:buNone/>
            </a:pPr>
            <a:r>
              <a:rPr lang="zh-CN" altLang="en-US" sz="2400" dirty="0" smtClean="0">
                <a:latin typeface="华文楷体" pitchFamily="2" charset="-122"/>
                <a:ea typeface="华文楷体" pitchFamily="2" charset="-122"/>
              </a:rPr>
              <a:t>           ⑴不可抗力；</a:t>
            </a:r>
          </a:p>
          <a:p>
            <a:pPr>
              <a:buNone/>
            </a:pPr>
            <a:r>
              <a:rPr lang="zh-CN" altLang="en-US" sz="2400" dirty="0" smtClean="0">
                <a:latin typeface="华文楷体" pitchFamily="2" charset="-122"/>
                <a:ea typeface="华文楷体" pitchFamily="2" charset="-122"/>
              </a:rPr>
              <a:t>           ⑵劳动者丧失意思能力或被依法限制人身自由，客观上无法订立劳动合同；</a:t>
            </a:r>
          </a:p>
          <a:p>
            <a:pPr>
              <a:buNone/>
            </a:pPr>
            <a:r>
              <a:rPr lang="zh-CN" altLang="en-US" sz="2400" dirty="0" smtClean="0">
                <a:latin typeface="华文楷体" pitchFamily="2" charset="-122"/>
                <a:ea typeface="华文楷体" pitchFamily="2" charset="-122"/>
              </a:rPr>
              <a:t>           ⑶因确认劳动关系争议或解除劳动关系是否合法争议申请劳动仲裁或者诉讼尚未结案；</a:t>
            </a:r>
          </a:p>
          <a:p>
            <a:pPr>
              <a:buNone/>
            </a:pPr>
            <a:r>
              <a:rPr lang="zh-CN" altLang="en-US" sz="2400" dirty="0" smtClean="0">
                <a:latin typeface="华文楷体" pitchFamily="2" charset="-122"/>
                <a:ea typeface="华文楷体" pitchFamily="2" charset="-122"/>
              </a:rPr>
              <a:t>           ⑷因其他客观原因足以影响双方签订书面劳动合同的。</a:t>
            </a:r>
          </a:p>
          <a:p>
            <a:pPr>
              <a:buNone/>
            </a:pPr>
            <a:r>
              <a:rPr lang="zh-CN" altLang="en-US" sz="2400" dirty="0" smtClean="0">
                <a:latin typeface="华文楷体" pitchFamily="2" charset="-122"/>
                <a:ea typeface="华文楷体" pitchFamily="2" charset="-122"/>
              </a:rPr>
              <a:t>           自前款规定的情形消除之日起，用人单位应当订立书面劳动合同的一个月期限</a:t>
            </a:r>
            <a:r>
              <a:rPr lang="zh-CN" altLang="en-US" sz="2400" dirty="0" smtClean="0">
                <a:solidFill>
                  <a:srgbClr val="FF0000"/>
                </a:solidFill>
                <a:latin typeface="华文楷体" pitchFamily="2" charset="-122"/>
                <a:ea typeface="华文楷体" pitchFamily="2" charset="-122"/>
              </a:rPr>
              <a:t>继续</a:t>
            </a:r>
            <a:r>
              <a:rPr lang="zh-CN" altLang="en-US" sz="2400" dirty="0" smtClean="0">
                <a:latin typeface="华文楷体" pitchFamily="2" charset="-122"/>
                <a:ea typeface="华文楷体" pitchFamily="2" charset="-122"/>
              </a:rPr>
              <a:t>计算。</a:t>
            </a:r>
          </a:p>
          <a:p>
            <a:pPr lvl="0">
              <a:buNone/>
            </a:pPr>
            <a:r>
              <a:rPr lang="en-US" altLang="zh-CN" sz="2400" dirty="0" smtClean="0">
                <a:latin typeface="华文楷体" pitchFamily="2" charset="-122"/>
                <a:ea typeface="华文楷体" pitchFamily="2" charset="-122"/>
              </a:rPr>
              <a:t> </a:t>
            </a:r>
            <a:endParaRPr lang="zh-CN" altLang="en-US" sz="2400" dirty="0" smtClean="0">
              <a:latin typeface="华文楷体" pitchFamily="2" charset="-122"/>
              <a:ea typeface="华文楷体" pitchFamily="2" charset="-122"/>
            </a:endParaRPr>
          </a:p>
          <a:p>
            <a:pPr>
              <a:buNone/>
            </a:pPr>
            <a:endParaRPr lang="zh-CN" altLang="en-US" sz="2400" dirty="0" smtClean="0">
              <a:latin typeface="华文楷体" pitchFamily="2" charset="-122"/>
              <a:ea typeface="华文楷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1000" fill="hold"/>
                                        <p:tgtEl>
                                          <p:spTgt spid="3">
                                            <p:txEl>
                                              <p:pRg st="1" end="1"/>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 calcmode="lin" valueType="num">
                                      <p:cBhvr additive="base">
                                        <p:cTn id="16"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7" dur="1000" fill="hold"/>
                                        <p:tgtEl>
                                          <p:spTgt spid="3">
                                            <p:txEl>
                                              <p:pRg st="2" end="2"/>
                                            </p:txEl>
                                          </p:spTgt>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 calcmode="lin" valueType="num">
                                      <p:cBhvr additive="base">
                                        <p:cTn id="2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1" dur="1000" fill="hold"/>
                                        <p:tgtEl>
                                          <p:spTgt spid="3">
                                            <p:txEl>
                                              <p:pRg st="3" end="3"/>
                                            </p:txEl>
                                          </p:spTgt>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 calcmode="lin" valueType="num">
                                      <p:cBhvr additive="base">
                                        <p:cTn id="24"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5" dur="1000" fill="hold"/>
                                        <p:tgtEl>
                                          <p:spTgt spid="3">
                                            <p:txEl>
                                              <p:pRg st="4" end="4"/>
                                            </p:txEl>
                                          </p:spTgt>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 calcmode="lin" valueType="num">
                                      <p:cBhvr additive="base">
                                        <p:cTn id="28"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9" dur="1000" fill="hold"/>
                                        <p:tgtEl>
                                          <p:spTgt spid="3">
                                            <p:txEl>
                                              <p:pRg st="5" end="5"/>
                                            </p:txEl>
                                          </p:spTgt>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 calcmode="lin" valueType="num">
                                      <p:cBhvr additive="base">
                                        <p:cTn id="3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3" dur="10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357170"/>
            <a:ext cx="8229600" cy="952500"/>
          </a:xfrm>
        </p:spPr>
        <p:txBody>
          <a:bodyPr>
            <a:normAutofit fontScale="90000"/>
          </a:bodyPr>
          <a:lstStyle/>
          <a:p>
            <a:pPr algn="l"/>
            <a:r>
              <a:rPr lang="zh-CN" altLang="en-US" dirty="0" smtClean="0">
                <a:latin typeface="方正粗圆简体" pitchFamily="65" charset="-122"/>
                <a:ea typeface="方正粗圆简体" pitchFamily="65" charset="-122"/>
              </a:rPr>
              <a:t>劳动报酬、二倍工资问题（第六十条至第七十一条）</a:t>
            </a:r>
            <a:endParaRPr lang="zh-CN" altLang="en-US" dirty="0">
              <a:latin typeface="方正粗圆简体" pitchFamily="65" charset="-122"/>
              <a:ea typeface="方正粗圆简体" pitchFamily="65" charset="-122"/>
            </a:endParaRPr>
          </a:p>
        </p:txBody>
      </p:sp>
      <p:sp>
        <p:nvSpPr>
          <p:cNvPr id="3" name="内容占位符 2"/>
          <p:cNvSpPr>
            <a:spLocks noGrp="1"/>
          </p:cNvSpPr>
          <p:nvPr>
            <p:ph idx="1"/>
          </p:nvPr>
        </p:nvSpPr>
        <p:spPr>
          <a:xfrm>
            <a:off x="428596" y="1476356"/>
            <a:ext cx="8229600" cy="4595854"/>
          </a:xfrm>
        </p:spPr>
        <p:txBody>
          <a:bodyPr>
            <a:normAutofit/>
          </a:bodyPr>
          <a:lstStyle/>
          <a:p>
            <a:pPr>
              <a:buNone/>
            </a:pPr>
            <a:r>
              <a:rPr lang="zh-CN" altLang="en-US" dirty="0" smtClean="0">
                <a:latin typeface="华文中宋" pitchFamily="2" charset="-122"/>
                <a:ea typeface="华文中宋" pitchFamily="2" charset="-122"/>
              </a:rPr>
              <a:t>二、第六十五条（新增条款）</a:t>
            </a:r>
            <a:endParaRPr lang="en-US" altLang="zh-CN" dirty="0" smtClean="0">
              <a:latin typeface="华文中宋" pitchFamily="2" charset="-122"/>
              <a:ea typeface="华文中宋" pitchFamily="2" charset="-122"/>
            </a:endParaRPr>
          </a:p>
          <a:p>
            <a:pPr marL="514350" indent="-514350">
              <a:buClr>
                <a:schemeClr val="tx2"/>
              </a:buClr>
              <a:buFont typeface="Wingdings" pitchFamily="2" charset="2"/>
              <a:buChar char="Ø"/>
              <a:defRPr/>
            </a:pPr>
            <a:r>
              <a:rPr lang="zh-CN" altLang="en-US" sz="2400" dirty="0" smtClean="0">
                <a:latin typeface="华文楷体" pitchFamily="2" charset="-122"/>
                <a:ea typeface="华文楷体" pitchFamily="2" charset="-122"/>
              </a:rPr>
              <a:t>上述客观情况发生在入职后一个月内；</a:t>
            </a:r>
            <a:endParaRPr lang="en-US" altLang="zh-CN" sz="2400" dirty="0" smtClean="0">
              <a:latin typeface="华文楷体" pitchFamily="2" charset="-122"/>
              <a:ea typeface="华文楷体" pitchFamily="2" charset="-122"/>
            </a:endParaRPr>
          </a:p>
          <a:p>
            <a:pPr marL="514350" indent="-514350">
              <a:buClr>
                <a:schemeClr val="tx2"/>
              </a:buClr>
              <a:buFont typeface="Wingdings" pitchFamily="2" charset="2"/>
              <a:buChar char="Ø"/>
              <a:defRPr/>
            </a:pPr>
            <a:r>
              <a:rPr lang="zh-CN" altLang="en-US" sz="2400" dirty="0" smtClean="0">
                <a:latin typeface="华文楷体" pitchFamily="2" charset="-122"/>
                <a:ea typeface="华文楷体" pitchFamily="2" charset="-122"/>
              </a:rPr>
              <a:t>客观情况必须是严重到足以影响劳动合同的签订</a:t>
            </a:r>
            <a:endParaRPr lang="en-US" altLang="zh-CN" sz="2400" dirty="0" smtClean="0">
              <a:latin typeface="华文楷体" pitchFamily="2" charset="-122"/>
              <a:ea typeface="华文楷体" pitchFamily="2" charset="-122"/>
            </a:endParaRPr>
          </a:p>
          <a:p>
            <a:pPr marL="514350" indent="-514350">
              <a:buClr>
                <a:schemeClr val="tx2"/>
              </a:buClr>
              <a:buFont typeface="Wingdings" pitchFamily="2" charset="2"/>
              <a:buChar char="Ø"/>
              <a:defRPr/>
            </a:pPr>
            <a:r>
              <a:rPr lang="zh-CN" altLang="en-US" sz="2400" dirty="0" smtClean="0">
                <a:latin typeface="华文楷体" pitchFamily="2" charset="-122"/>
                <a:ea typeface="华文楷体" pitchFamily="2" charset="-122"/>
              </a:rPr>
              <a:t>客观情况消失后，一个月的劳动合同签订期是继续计算。</a:t>
            </a:r>
            <a:endParaRPr lang="en-US" sz="2400" dirty="0" smtClean="0">
              <a:latin typeface="华文楷体" pitchFamily="2" charset="-122"/>
              <a:ea typeface="华文楷体" pitchFamily="2" charset="-122"/>
            </a:endParaRPr>
          </a:p>
          <a:p>
            <a:pPr>
              <a:buNone/>
            </a:pPr>
            <a:endParaRPr lang="zh-CN" altLang="en-US" sz="2400" dirty="0" smtClean="0">
              <a:latin typeface="华文楷体" pitchFamily="2" charset="-122"/>
              <a:ea typeface="华文楷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1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1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357170"/>
            <a:ext cx="8229600" cy="952500"/>
          </a:xfrm>
        </p:spPr>
        <p:txBody>
          <a:bodyPr>
            <a:normAutofit fontScale="90000"/>
          </a:bodyPr>
          <a:lstStyle/>
          <a:p>
            <a:pPr algn="l"/>
            <a:r>
              <a:rPr lang="zh-CN" altLang="en-US" dirty="0" smtClean="0">
                <a:latin typeface="方正粗圆简体" pitchFamily="65" charset="-122"/>
                <a:ea typeface="方正粗圆简体" pitchFamily="65" charset="-122"/>
              </a:rPr>
              <a:t>劳动报酬、二倍工资问题（第六十条至第七十一条）</a:t>
            </a:r>
            <a:endParaRPr lang="zh-CN" altLang="en-US" dirty="0">
              <a:latin typeface="方正粗圆简体" pitchFamily="65" charset="-122"/>
              <a:ea typeface="方正粗圆简体" pitchFamily="65" charset="-122"/>
            </a:endParaRPr>
          </a:p>
        </p:txBody>
      </p:sp>
      <p:sp>
        <p:nvSpPr>
          <p:cNvPr id="3" name="内容占位符 2"/>
          <p:cNvSpPr>
            <a:spLocks noGrp="1"/>
          </p:cNvSpPr>
          <p:nvPr>
            <p:ph idx="1"/>
          </p:nvPr>
        </p:nvSpPr>
        <p:spPr>
          <a:xfrm>
            <a:off x="428596" y="1428740"/>
            <a:ext cx="8229600" cy="4595854"/>
          </a:xfrm>
        </p:spPr>
        <p:txBody>
          <a:bodyPr>
            <a:normAutofit/>
          </a:bodyPr>
          <a:lstStyle/>
          <a:p>
            <a:pPr>
              <a:buNone/>
            </a:pPr>
            <a:r>
              <a:rPr lang="zh-CN" altLang="en-US" dirty="0" smtClean="0">
                <a:latin typeface="华文中宋" pitchFamily="2" charset="-122"/>
                <a:ea typeface="华文中宋" pitchFamily="2" charset="-122"/>
              </a:rPr>
              <a:t>三、第六十六条（新增条款）</a:t>
            </a:r>
            <a:endParaRPr lang="en-US" altLang="zh-CN" dirty="0" smtClean="0">
              <a:latin typeface="华文中宋" pitchFamily="2" charset="-122"/>
              <a:ea typeface="华文中宋" pitchFamily="2" charset="-122"/>
            </a:endParaRPr>
          </a:p>
          <a:p>
            <a:pPr>
              <a:buNone/>
            </a:pPr>
            <a:r>
              <a:rPr lang="en-US" altLang="zh-CN" sz="2400" dirty="0" smtClean="0">
                <a:latin typeface="华文中宋" pitchFamily="2" charset="-122"/>
                <a:ea typeface="华文中宋" pitchFamily="2" charset="-122"/>
              </a:rPr>
              <a:t>        </a:t>
            </a:r>
            <a:r>
              <a:rPr lang="zh-CN" altLang="en-US" sz="2400" dirty="0" smtClean="0">
                <a:latin typeface="华文楷体" pitchFamily="2" charset="-122"/>
                <a:ea typeface="华文楷体" pitchFamily="2" charset="-122"/>
              </a:rPr>
              <a:t>用人单位</a:t>
            </a:r>
            <a:r>
              <a:rPr lang="zh-CN" altLang="en-US" sz="2400" dirty="0" smtClean="0">
                <a:solidFill>
                  <a:srgbClr val="FF0000"/>
                </a:solidFill>
                <a:latin typeface="华文楷体" pitchFamily="2" charset="-122"/>
                <a:ea typeface="华文楷体" pitchFamily="2" charset="-122"/>
              </a:rPr>
              <a:t>未按照法定期限</a:t>
            </a:r>
            <a:r>
              <a:rPr lang="zh-CN" altLang="en-US" sz="2400" dirty="0" smtClean="0">
                <a:latin typeface="华文楷体" pitchFamily="2" charset="-122"/>
                <a:ea typeface="华文楷体" pitchFamily="2" charset="-122"/>
              </a:rPr>
              <a:t>与劳动者签订书面劳动合同，</a:t>
            </a:r>
            <a:r>
              <a:rPr lang="zh-CN" altLang="en-US" sz="2400" dirty="0" smtClean="0">
                <a:solidFill>
                  <a:srgbClr val="FF0000"/>
                </a:solidFill>
                <a:latin typeface="华文楷体" pitchFamily="2" charset="-122"/>
                <a:ea typeface="华文楷体" pitchFamily="2" charset="-122"/>
              </a:rPr>
              <a:t>即使后来双方签订了劳动合同</a:t>
            </a:r>
            <a:r>
              <a:rPr lang="zh-CN" altLang="en-US" sz="2400" dirty="0" smtClean="0">
                <a:latin typeface="华文楷体" pitchFamily="2" charset="-122"/>
                <a:ea typeface="华文楷体" pitchFamily="2" charset="-122"/>
              </a:rPr>
              <a:t>，劳动者要求用人单位支付二倍工资至签订之日的，</a:t>
            </a:r>
            <a:r>
              <a:rPr lang="zh-CN" altLang="en-US" sz="2400" dirty="0" smtClean="0">
                <a:solidFill>
                  <a:srgbClr val="FF0000"/>
                </a:solidFill>
                <a:latin typeface="华文楷体" pitchFamily="2" charset="-122"/>
                <a:ea typeface="华文楷体" pitchFamily="2" charset="-122"/>
              </a:rPr>
              <a:t>应予支持</a:t>
            </a:r>
            <a:r>
              <a:rPr lang="zh-CN" altLang="en-US" sz="2400" dirty="0" smtClean="0">
                <a:latin typeface="华文楷体" pitchFamily="2" charset="-122"/>
                <a:ea typeface="华文楷体" pitchFamily="2" charset="-122"/>
              </a:rPr>
              <a:t>。但双方将劳动合同的</a:t>
            </a:r>
            <a:r>
              <a:rPr lang="zh-CN" altLang="en-US" sz="2400" dirty="0" smtClean="0">
                <a:solidFill>
                  <a:srgbClr val="FF0000"/>
                </a:solidFill>
                <a:latin typeface="华文楷体" pitchFamily="2" charset="-122"/>
                <a:ea typeface="华文楷体" pitchFamily="2" charset="-122"/>
              </a:rPr>
              <a:t>签字日期倒签在法定期限之内</a:t>
            </a:r>
            <a:r>
              <a:rPr lang="zh-CN" altLang="en-US" sz="2400" dirty="0" smtClean="0">
                <a:latin typeface="华文楷体" pitchFamily="2" charset="-122"/>
                <a:ea typeface="华文楷体" pitchFamily="2" charset="-122"/>
              </a:rPr>
              <a:t>或者双方约定的</a:t>
            </a:r>
            <a:r>
              <a:rPr lang="zh-CN" altLang="en-US" sz="2400" dirty="0" smtClean="0">
                <a:solidFill>
                  <a:srgbClr val="FF0000"/>
                </a:solidFill>
                <a:latin typeface="华文楷体" pitchFamily="2" charset="-122"/>
                <a:ea typeface="华文楷体" pitchFamily="2" charset="-122"/>
              </a:rPr>
              <a:t>劳动合同期间包含了已经履行的事实劳动关系期间</a:t>
            </a:r>
            <a:r>
              <a:rPr lang="zh-CN" altLang="en-US" sz="2400" dirty="0" smtClean="0">
                <a:latin typeface="华文楷体" pitchFamily="2" charset="-122"/>
                <a:ea typeface="华文楷体" pitchFamily="2" charset="-122"/>
              </a:rPr>
              <a:t>的，应视为双方自始签订了劳动合同，劳动者要求用人单位支付二倍工资的，</a:t>
            </a:r>
            <a:r>
              <a:rPr lang="zh-CN" altLang="en-US" sz="2400" dirty="0" smtClean="0">
                <a:solidFill>
                  <a:srgbClr val="FF0000"/>
                </a:solidFill>
                <a:latin typeface="华文楷体" pitchFamily="2" charset="-122"/>
                <a:ea typeface="华文楷体" pitchFamily="2" charset="-122"/>
              </a:rPr>
              <a:t>不予支持</a:t>
            </a:r>
            <a:r>
              <a:rPr lang="zh-CN" altLang="en-US" sz="2400" dirty="0" smtClean="0">
                <a:latin typeface="华文楷体" pitchFamily="2" charset="-122"/>
                <a:ea typeface="华文楷体" pitchFamily="2" charset="-122"/>
              </a:rPr>
              <a:t>。</a:t>
            </a:r>
          </a:p>
          <a:p>
            <a:pPr marL="514350" indent="-514350">
              <a:buClr>
                <a:schemeClr val="tx2"/>
              </a:buClr>
              <a:buNone/>
              <a:defRPr/>
            </a:pPr>
            <a:endParaRPr lang="en-US" sz="2400" dirty="0" smtClean="0"/>
          </a:p>
          <a:p>
            <a:pPr>
              <a:buNone/>
            </a:pPr>
            <a:endParaRPr lang="zh-CN" altLang="en-US" sz="2400" dirty="0" smtClean="0">
              <a:latin typeface="华文楷体" pitchFamily="2" charset="-122"/>
              <a:ea typeface="华文楷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357170"/>
            <a:ext cx="8229600" cy="952500"/>
          </a:xfrm>
        </p:spPr>
        <p:txBody>
          <a:bodyPr>
            <a:normAutofit fontScale="90000"/>
          </a:bodyPr>
          <a:lstStyle/>
          <a:p>
            <a:pPr algn="l"/>
            <a:r>
              <a:rPr lang="zh-CN" altLang="en-US" dirty="0" smtClean="0">
                <a:latin typeface="方正粗圆简体" pitchFamily="65" charset="-122"/>
                <a:ea typeface="方正粗圆简体" pitchFamily="65" charset="-122"/>
              </a:rPr>
              <a:t>劳动报酬、二倍工资问题（第六十条至第七十一条）</a:t>
            </a:r>
            <a:endParaRPr lang="zh-CN" altLang="en-US" dirty="0">
              <a:latin typeface="方正粗圆简体" pitchFamily="65" charset="-122"/>
              <a:ea typeface="方正粗圆简体" pitchFamily="65" charset="-122"/>
            </a:endParaRPr>
          </a:p>
        </p:txBody>
      </p:sp>
      <p:sp>
        <p:nvSpPr>
          <p:cNvPr id="3" name="内容占位符 2"/>
          <p:cNvSpPr>
            <a:spLocks noGrp="1"/>
          </p:cNvSpPr>
          <p:nvPr>
            <p:ph idx="1"/>
          </p:nvPr>
        </p:nvSpPr>
        <p:spPr>
          <a:xfrm>
            <a:off x="428596" y="1476356"/>
            <a:ext cx="8229600" cy="4595854"/>
          </a:xfrm>
        </p:spPr>
        <p:txBody>
          <a:bodyPr>
            <a:normAutofit/>
          </a:bodyPr>
          <a:lstStyle/>
          <a:p>
            <a:pPr>
              <a:buNone/>
            </a:pPr>
            <a:r>
              <a:rPr lang="zh-CN" altLang="en-US" sz="3000" dirty="0" smtClean="0">
                <a:latin typeface="华文中宋" pitchFamily="2" charset="-122"/>
                <a:ea typeface="华文中宋" pitchFamily="2" charset="-122"/>
              </a:rPr>
              <a:t>三、第六十六条（新增条款）</a:t>
            </a:r>
            <a:endParaRPr lang="en-US" altLang="zh-CN" sz="3000" dirty="0" smtClean="0">
              <a:latin typeface="华文中宋" pitchFamily="2" charset="-122"/>
              <a:ea typeface="华文中宋" pitchFamily="2" charset="-122"/>
            </a:endParaRPr>
          </a:p>
          <a:p>
            <a:pPr marL="514350" indent="-514350">
              <a:buClr>
                <a:schemeClr val="tx2"/>
              </a:buClr>
              <a:buFont typeface="Wingdings" pitchFamily="2" charset="2"/>
              <a:buChar char="Ø"/>
              <a:defRPr/>
            </a:pPr>
            <a:r>
              <a:rPr lang="zh-CN" altLang="en-US" sz="2400" dirty="0" smtClean="0">
                <a:latin typeface="华文楷体" pitchFamily="2" charset="-122"/>
                <a:ea typeface="华文楷体" pitchFamily="2" charset="-122"/>
              </a:rPr>
              <a:t>补订书面劳动合同，不能免除支付二倍工资的义务；</a:t>
            </a:r>
            <a:endParaRPr lang="en-US" altLang="zh-CN" sz="2400" dirty="0" smtClean="0">
              <a:latin typeface="华文楷体" pitchFamily="2" charset="-122"/>
              <a:ea typeface="华文楷体" pitchFamily="2" charset="-122"/>
            </a:endParaRPr>
          </a:p>
          <a:p>
            <a:pPr marL="514350" indent="-514350">
              <a:buClr>
                <a:schemeClr val="tx2"/>
              </a:buClr>
              <a:buFont typeface="Wingdings" pitchFamily="2" charset="2"/>
              <a:buChar char="Ø"/>
              <a:defRPr/>
            </a:pPr>
            <a:r>
              <a:rPr lang="zh-CN" altLang="en-US" sz="2400" dirty="0" smtClean="0">
                <a:latin typeface="华文楷体" pitchFamily="2" charset="-122"/>
                <a:ea typeface="华文楷体" pitchFamily="2" charset="-122"/>
              </a:rPr>
              <a:t>需从用工满一个月次日支付至补订之日；</a:t>
            </a:r>
            <a:endParaRPr lang="en-US" altLang="zh-CN" sz="2400" dirty="0" smtClean="0">
              <a:latin typeface="华文楷体" pitchFamily="2" charset="-122"/>
              <a:ea typeface="华文楷体" pitchFamily="2" charset="-122"/>
            </a:endParaRPr>
          </a:p>
          <a:p>
            <a:pPr marL="514350" indent="-514350">
              <a:buClr>
                <a:schemeClr val="tx2"/>
              </a:buClr>
              <a:buFont typeface="Wingdings" pitchFamily="2" charset="2"/>
              <a:buChar char="Ø"/>
              <a:defRPr/>
            </a:pPr>
            <a:r>
              <a:rPr lang="zh-CN" altLang="en-US" sz="2400" dirty="0" smtClean="0">
                <a:latin typeface="华文楷体" pitchFamily="2" charset="-122"/>
                <a:ea typeface="华文楷体" pitchFamily="2" charset="-122"/>
              </a:rPr>
              <a:t>两个例外：</a:t>
            </a:r>
            <a:endParaRPr lang="en-US" altLang="zh-CN" sz="2400" dirty="0" smtClean="0">
              <a:latin typeface="华文楷体" pitchFamily="2" charset="-122"/>
              <a:ea typeface="华文楷体" pitchFamily="2" charset="-122"/>
            </a:endParaRPr>
          </a:p>
          <a:p>
            <a:pPr marL="914400" lvl="1" indent="-514350">
              <a:buClr>
                <a:schemeClr val="tx2"/>
              </a:buClr>
              <a:buFont typeface="Wingdings" pitchFamily="2" charset="2"/>
              <a:buChar char="p"/>
              <a:defRPr/>
            </a:pPr>
            <a:r>
              <a:rPr lang="zh-CN" altLang="en-US" sz="2000" dirty="0" smtClean="0">
                <a:latin typeface="华文楷体" pitchFamily="2" charset="-122"/>
                <a:ea typeface="华文楷体" pitchFamily="2" charset="-122"/>
              </a:rPr>
              <a:t>劳动合同签订日倒签至法定期限；</a:t>
            </a:r>
            <a:endParaRPr lang="en-US" altLang="zh-CN" sz="2000" dirty="0" smtClean="0">
              <a:latin typeface="华文楷体" pitchFamily="2" charset="-122"/>
              <a:ea typeface="华文楷体" pitchFamily="2" charset="-122"/>
            </a:endParaRPr>
          </a:p>
          <a:p>
            <a:pPr marL="914400" lvl="1" indent="-514350">
              <a:buClr>
                <a:schemeClr val="tx2"/>
              </a:buClr>
              <a:buFont typeface="Wingdings" pitchFamily="2" charset="2"/>
              <a:buChar char="p"/>
              <a:defRPr/>
            </a:pPr>
            <a:r>
              <a:rPr lang="zh-CN" altLang="en-US" sz="2000" dirty="0" smtClean="0">
                <a:latin typeface="华文楷体" pitchFamily="2" charset="-122"/>
                <a:ea typeface="华文楷体" pitchFamily="2" charset="-122"/>
              </a:rPr>
              <a:t>劳动合同期限包括了已履行的事实劳动关系期间。</a:t>
            </a:r>
            <a:endParaRPr lang="en-US" altLang="en-US" sz="2000" dirty="0" smtClean="0">
              <a:latin typeface="华文楷体" pitchFamily="2" charset="-122"/>
              <a:ea typeface="华文楷体" pitchFamily="2" charset="-122"/>
            </a:endParaRPr>
          </a:p>
          <a:p>
            <a:pPr marL="514350" indent="-514350">
              <a:buClr>
                <a:schemeClr val="tx2"/>
              </a:buClr>
              <a:buNone/>
              <a:defRPr/>
            </a:pPr>
            <a:r>
              <a:rPr lang="en-US" altLang="zh-CN" sz="1800" dirty="0" smtClean="0">
                <a:solidFill>
                  <a:schemeClr val="bg2">
                    <a:lumMod val="10000"/>
                  </a:schemeClr>
                </a:solidFill>
              </a:rPr>
              <a:t> 2014</a:t>
            </a:r>
            <a:r>
              <a:rPr lang="zh-CN" altLang="en-US" sz="1800" dirty="0" smtClean="0">
                <a:solidFill>
                  <a:schemeClr val="bg2">
                    <a:lumMod val="10000"/>
                  </a:schemeClr>
                </a:solidFill>
              </a:rPr>
              <a:t>年</a:t>
            </a:r>
            <a:r>
              <a:rPr lang="en-US" altLang="zh-CN" sz="1800" dirty="0" smtClean="0">
                <a:solidFill>
                  <a:schemeClr val="bg2">
                    <a:lumMod val="10000"/>
                  </a:schemeClr>
                </a:solidFill>
              </a:rPr>
              <a:t>3</a:t>
            </a:r>
            <a:r>
              <a:rPr lang="zh-CN" altLang="en-US" sz="1800" dirty="0" smtClean="0">
                <a:solidFill>
                  <a:schemeClr val="bg2">
                    <a:lumMod val="10000"/>
                  </a:schemeClr>
                </a:solidFill>
              </a:rPr>
              <a:t>月</a:t>
            </a:r>
            <a:r>
              <a:rPr lang="en-US" altLang="zh-CN" sz="1800" dirty="0" smtClean="0">
                <a:solidFill>
                  <a:schemeClr val="bg2">
                    <a:lumMod val="10000"/>
                  </a:schemeClr>
                </a:solidFill>
              </a:rPr>
              <a:t>4</a:t>
            </a:r>
            <a:r>
              <a:rPr lang="zh-CN" altLang="en-US" sz="1800" dirty="0" smtClean="0">
                <a:solidFill>
                  <a:schemeClr val="bg2">
                    <a:lumMod val="10000"/>
                  </a:schemeClr>
                </a:solidFill>
              </a:rPr>
              <a:t>日入职，劳动合同实际签订日为</a:t>
            </a:r>
            <a:r>
              <a:rPr lang="en-US" altLang="zh-CN" sz="1800" dirty="0" smtClean="0">
                <a:solidFill>
                  <a:schemeClr val="bg2">
                    <a:lumMod val="10000"/>
                  </a:schemeClr>
                </a:solidFill>
              </a:rPr>
              <a:t>2014</a:t>
            </a:r>
            <a:r>
              <a:rPr lang="zh-CN" altLang="en-US" sz="1800" dirty="0" smtClean="0">
                <a:solidFill>
                  <a:schemeClr val="bg2">
                    <a:lumMod val="10000"/>
                  </a:schemeClr>
                </a:solidFill>
              </a:rPr>
              <a:t>年</a:t>
            </a:r>
            <a:r>
              <a:rPr lang="en-US" altLang="zh-CN" sz="1800" dirty="0" smtClean="0">
                <a:solidFill>
                  <a:schemeClr val="bg2">
                    <a:lumMod val="10000"/>
                  </a:schemeClr>
                </a:solidFill>
              </a:rPr>
              <a:t>6</a:t>
            </a:r>
            <a:r>
              <a:rPr lang="zh-CN" altLang="en-US" sz="1800" dirty="0" smtClean="0">
                <a:solidFill>
                  <a:schemeClr val="bg2">
                    <a:lumMod val="10000"/>
                  </a:schemeClr>
                </a:solidFill>
              </a:rPr>
              <a:t>月</a:t>
            </a:r>
            <a:r>
              <a:rPr lang="en-US" altLang="zh-CN" sz="1800" dirty="0" smtClean="0">
                <a:solidFill>
                  <a:schemeClr val="bg2">
                    <a:lumMod val="10000"/>
                  </a:schemeClr>
                </a:solidFill>
              </a:rPr>
              <a:t>30</a:t>
            </a:r>
            <a:r>
              <a:rPr lang="zh-CN" altLang="en-US" sz="1800" dirty="0" smtClean="0">
                <a:solidFill>
                  <a:schemeClr val="bg2">
                    <a:lumMod val="10000"/>
                  </a:schemeClr>
                </a:solidFill>
              </a:rPr>
              <a:t>日：</a:t>
            </a:r>
            <a:endParaRPr lang="en-US" sz="1800" dirty="0" smtClean="0">
              <a:solidFill>
                <a:schemeClr val="bg2">
                  <a:lumMod val="10000"/>
                </a:schemeClr>
              </a:solidFill>
            </a:endParaRPr>
          </a:p>
          <a:p>
            <a:pPr>
              <a:buClr>
                <a:schemeClr val="tx2"/>
              </a:buClr>
              <a:defRPr/>
            </a:pPr>
            <a:r>
              <a:rPr lang="zh-CN" altLang="en-US" sz="1800" dirty="0" smtClean="0">
                <a:solidFill>
                  <a:schemeClr val="bg2">
                    <a:lumMod val="10000"/>
                  </a:schemeClr>
                </a:solidFill>
              </a:rPr>
              <a:t>劳动合同落款日为</a:t>
            </a:r>
            <a:r>
              <a:rPr lang="en-US" altLang="zh-CN" sz="1800" dirty="0" smtClean="0">
                <a:solidFill>
                  <a:schemeClr val="bg2">
                    <a:lumMod val="10000"/>
                  </a:schemeClr>
                </a:solidFill>
              </a:rPr>
              <a:t>2014</a:t>
            </a:r>
            <a:r>
              <a:rPr lang="zh-CN" altLang="en-US" sz="1800" dirty="0" smtClean="0">
                <a:solidFill>
                  <a:schemeClr val="bg2">
                    <a:lumMod val="10000"/>
                  </a:schemeClr>
                </a:solidFill>
              </a:rPr>
              <a:t>年</a:t>
            </a:r>
            <a:r>
              <a:rPr lang="en-US" altLang="zh-CN" sz="1800" dirty="0" smtClean="0">
                <a:solidFill>
                  <a:schemeClr val="bg2">
                    <a:lumMod val="10000"/>
                  </a:schemeClr>
                </a:solidFill>
              </a:rPr>
              <a:t>6</a:t>
            </a:r>
            <a:r>
              <a:rPr lang="zh-CN" altLang="en-US" sz="1800" dirty="0" smtClean="0">
                <a:solidFill>
                  <a:schemeClr val="bg2">
                    <a:lumMod val="10000"/>
                  </a:schemeClr>
                </a:solidFill>
              </a:rPr>
              <a:t>月</a:t>
            </a:r>
            <a:r>
              <a:rPr lang="en-US" altLang="zh-CN" sz="1800" dirty="0" smtClean="0">
                <a:solidFill>
                  <a:schemeClr val="bg2">
                    <a:lumMod val="10000"/>
                  </a:schemeClr>
                </a:solidFill>
              </a:rPr>
              <a:t>30</a:t>
            </a:r>
            <a:r>
              <a:rPr lang="zh-CN" altLang="en-US" sz="1800" dirty="0" smtClean="0">
                <a:solidFill>
                  <a:schemeClr val="bg2">
                    <a:lumMod val="10000"/>
                  </a:schemeClr>
                </a:solidFill>
              </a:rPr>
              <a:t>日，且劳动合同期限自</a:t>
            </a:r>
            <a:r>
              <a:rPr lang="en-US" altLang="zh-CN" sz="1800" dirty="0" smtClean="0">
                <a:solidFill>
                  <a:schemeClr val="bg2">
                    <a:lumMod val="10000"/>
                  </a:schemeClr>
                </a:solidFill>
              </a:rPr>
              <a:t>2014</a:t>
            </a:r>
            <a:r>
              <a:rPr lang="zh-CN" altLang="en-US" sz="1800" dirty="0" smtClean="0">
                <a:solidFill>
                  <a:schemeClr val="bg2">
                    <a:lumMod val="10000"/>
                  </a:schemeClr>
                </a:solidFill>
              </a:rPr>
              <a:t>年</a:t>
            </a:r>
            <a:r>
              <a:rPr lang="en-US" altLang="zh-CN" sz="1800" dirty="0" smtClean="0">
                <a:solidFill>
                  <a:schemeClr val="bg2">
                    <a:lumMod val="10000"/>
                  </a:schemeClr>
                </a:solidFill>
              </a:rPr>
              <a:t>6</a:t>
            </a:r>
            <a:r>
              <a:rPr lang="zh-CN" altLang="en-US" sz="1800" dirty="0" smtClean="0">
                <a:solidFill>
                  <a:schemeClr val="bg2">
                    <a:lumMod val="10000"/>
                  </a:schemeClr>
                </a:solidFill>
              </a:rPr>
              <a:t>月</a:t>
            </a:r>
            <a:r>
              <a:rPr lang="en-US" altLang="zh-CN" sz="1800" dirty="0" smtClean="0">
                <a:solidFill>
                  <a:schemeClr val="bg2">
                    <a:lumMod val="10000"/>
                  </a:schemeClr>
                </a:solidFill>
              </a:rPr>
              <a:t>30</a:t>
            </a:r>
            <a:r>
              <a:rPr lang="zh-CN" altLang="en-US" sz="1800" dirty="0" smtClean="0">
                <a:solidFill>
                  <a:schemeClr val="bg2">
                    <a:lumMod val="10000"/>
                  </a:schemeClr>
                </a:solidFill>
              </a:rPr>
              <a:t>日开始的</a:t>
            </a:r>
            <a:r>
              <a:rPr lang="en-US" sz="1800" dirty="0" smtClean="0">
                <a:solidFill>
                  <a:schemeClr val="bg2">
                    <a:lumMod val="10000"/>
                  </a:schemeClr>
                </a:solidFill>
              </a:rPr>
              <a:t> </a:t>
            </a:r>
            <a:r>
              <a:rPr lang="zh-CN" altLang="en-US" sz="1800" dirty="0" smtClean="0">
                <a:solidFill>
                  <a:schemeClr val="bg2">
                    <a:lumMod val="10000"/>
                  </a:schemeClr>
                </a:solidFill>
              </a:rPr>
              <a:t>；</a:t>
            </a:r>
            <a:r>
              <a:rPr lang="en-US" sz="1800" dirty="0" smtClean="0">
                <a:solidFill>
                  <a:schemeClr val="bg2">
                    <a:lumMod val="10000"/>
                  </a:schemeClr>
                </a:solidFill>
              </a:rPr>
              <a:t>                                                                                             </a:t>
            </a:r>
            <a:r>
              <a:rPr lang="en-US" altLang="zh-CN" sz="1800" dirty="0" smtClean="0">
                <a:solidFill>
                  <a:schemeClr val="bg2">
                    <a:lumMod val="10000"/>
                  </a:schemeClr>
                </a:solidFill>
              </a:rPr>
              <a:t>——</a:t>
            </a:r>
            <a:r>
              <a:rPr lang="zh-CN" altLang="en-US" sz="1800" dirty="0" smtClean="0">
                <a:solidFill>
                  <a:schemeClr val="bg2">
                    <a:lumMod val="10000"/>
                  </a:schemeClr>
                </a:solidFill>
              </a:rPr>
              <a:t>需支付二倍工资</a:t>
            </a:r>
            <a:endParaRPr lang="en-US" sz="1800" dirty="0" smtClean="0">
              <a:solidFill>
                <a:schemeClr val="bg2">
                  <a:lumMod val="10000"/>
                </a:schemeClr>
              </a:solidFill>
            </a:endParaRPr>
          </a:p>
          <a:p>
            <a:pPr>
              <a:buClr>
                <a:schemeClr val="tx2"/>
              </a:buClr>
              <a:defRPr/>
            </a:pPr>
            <a:r>
              <a:rPr lang="zh-CN" altLang="en-US" sz="1800" dirty="0" smtClean="0">
                <a:solidFill>
                  <a:schemeClr val="bg2">
                    <a:lumMod val="10000"/>
                  </a:schemeClr>
                </a:solidFill>
              </a:rPr>
              <a:t>劳动合同落款日倒签至</a:t>
            </a:r>
            <a:r>
              <a:rPr lang="en-US" altLang="zh-CN" sz="1800" dirty="0" smtClean="0">
                <a:solidFill>
                  <a:schemeClr val="bg2">
                    <a:lumMod val="10000"/>
                  </a:schemeClr>
                </a:solidFill>
              </a:rPr>
              <a:t>2014</a:t>
            </a:r>
            <a:r>
              <a:rPr lang="zh-CN" altLang="en-US" sz="1800" dirty="0" smtClean="0">
                <a:solidFill>
                  <a:schemeClr val="bg2">
                    <a:lumMod val="10000"/>
                  </a:schemeClr>
                </a:solidFill>
              </a:rPr>
              <a:t>年</a:t>
            </a:r>
            <a:r>
              <a:rPr lang="en-US" altLang="zh-CN" sz="1800" dirty="0" smtClean="0">
                <a:solidFill>
                  <a:schemeClr val="bg2">
                    <a:lumMod val="10000"/>
                  </a:schemeClr>
                </a:solidFill>
              </a:rPr>
              <a:t>4</a:t>
            </a:r>
            <a:r>
              <a:rPr lang="zh-CN" altLang="en-US" sz="1800" dirty="0" smtClean="0">
                <a:solidFill>
                  <a:schemeClr val="bg2">
                    <a:lumMod val="10000"/>
                  </a:schemeClr>
                </a:solidFill>
              </a:rPr>
              <a:t>月</a:t>
            </a:r>
            <a:r>
              <a:rPr lang="en-US" altLang="zh-CN" sz="1800" dirty="0" smtClean="0">
                <a:solidFill>
                  <a:schemeClr val="bg2">
                    <a:lumMod val="10000"/>
                  </a:schemeClr>
                </a:solidFill>
              </a:rPr>
              <a:t>4</a:t>
            </a:r>
            <a:r>
              <a:rPr lang="zh-CN" altLang="en-US" sz="1800" dirty="0" smtClean="0">
                <a:solidFill>
                  <a:schemeClr val="bg2">
                    <a:lumMod val="10000"/>
                  </a:schemeClr>
                </a:solidFill>
              </a:rPr>
              <a:t>日前；                        </a:t>
            </a:r>
            <a:r>
              <a:rPr lang="en-US" altLang="zh-CN" sz="1800" dirty="0" smtClean="0">
                <a:solidFill>
                  <a:schemeClr val="bg2">
                    <a:lumMod val="10000"/>
                  </a:schemeClr>
                </a:solidFill>
              </a:rPr>
              <a:t>——</a:t>
            </a:r>
            <a:r>
              <a:rPr lang="zh-CN" altLang="en-US" sz="1800" dirty="0" smtClean="0">
                <a:solidFill>
                  <a:schemeClr val="bg2">
                    <a:lumMod val="10000"/>
                  </a:schemeClr>
                </a:solidFill>
              </a:rPr>
              <a:t>无需支付二倍工资</a:t>
            </a:r>
            <a:endParaRPr lang="en-US" altLang="zh-CN" sz="1800" dirty="0" smtClean="0">
              <a:solidFill>
                <a:schemeClr val="bg2">
                  <a:lumMod val="10000"/>
                </a:schemeClr>
              </a:solidFill>
            </a:endParaRPr>
          </a:p>
          <a:p>
            <a:pPr>
              <a:buClr>
                <a:schemeClr val="tx2"/>
              </a:buClr>
              <a:defRPr/>
            </a:pPr>
            <a:r>
              <a:rPr lang="zh-CN" altLang="en-US" sz="1800" dirty="0" smtClean="0">
                <a:solidFill>
                  <a:schemeClr val="bg2">
                    <a:lumMod val="10000"/>
                  </a:schemeClr>
                </a:solidFill>
              </a:rPr>
              <a:t>约定劳动合同期限自</a:t>
            </a:r>
            <a:r>
              <a:rPr lang="en-US" altLang="zh-CN" sz="1800" dirty="0" smtClean="0">
                <a:solidFill>
                  <a:schemeClr val="bg2">
                    <a:lumMod val="10000"/>
                  </a:schemeClr>
                </a:solidFill>
              </a:rPr>
              <a:t>2014</a:t>
            </a:r>
            <a:r>
              <a:rPr lang="zh-CN" altLang="en-US" sz="1800" dirty="0" smtClean="0">
                <a:solidFill>
                  <a:schemeClr val="bg2">
                    <a:lumMod val="10000"/>
                  </a:schemeClr>
                </a:solidFill>
              </a:rPr>
              <a:t>年</a:t>
            </a:r>
            <a:r>
              <a:rPr lang="en-US" altLang="zh-CN" sz="1800" dirty="0" smtClean="0">
                <a:solidFill>
                  <a:schemeClr val="bg2">
                    <a:lumMod val="10000"/>
                  </a:schemeClr>
                </a:solidFill>
              </a:rPr>
              <a:t>3</a:t>
            </a:r>
            <a:r>
              <a:rPr lang="zh-CN" altLang="en-US" sz="1800" dirty="0" smtClean="0">
                <a:solidFill>
                  <a:schemeClr val="bg2">
                    <a:lumMod val="10000"/>
                  </a:schemeClr>
                </a:solidFill>
              </a:rPr>
              <a:t>月</a:t>
            </a:r>
            <a:r>
              <a:rPr lang="en-US" altLang="zh-CN" sz="1800" dirty="0" smtClean="0">
                <a:solidFill>
                  <a:schemeClr val="bg2">
                    <a:lumMod val="10000"/>
                  </a:schemeClr>
                </a:solidFill>
              </a:rPr>
              <a:t>4</a:t>
            </a:r>
            <a:r>
              <a:rPr lang="zh-CN" altLang="en-US" sz="1800" dirty="0" smtClean="0">
                <a:solidFill>
                  <a:schemeClr val="bg2">
                    <a:lumMod val="10000"/>
                  </a:schemeClr>
                </a:solidFill>
              </a:rPr>
              <a:t>日起算；                        </a:t>
            </a:r>
            <a:r>
              <a:rPr lang="en-US" altLang="zh-CN" sz="1800" dirty="0" smtClean="0">
                <a:solidFill>
                  <a:schemeClr val="bg2">
                    <a:lumMod val="10000"/>
                  </a:schemeClr>
                </a:solidFill>
              </a:rPr>
              <a:t>——</a:t>
            </a:r>
            <a:r>
              <a:rPr lang="zh-CN" altLang="en-US" sz="1800" dirty="0" smtClean="0">
                <a:solidFill>
                  <a:schemeClr val="bg2">
                    <a:lumMod val="10000"/>
                  </a:schemeClr>
                </a:solidFill>
              </a:rPr>
              <a:t>无需支付二倍工资</a:t>
            </a:r>
            <a:endParaRPr lang="zh-CN" altLang="en-US" sz="1800" dirty="0" smtClean="0">
              <a:latin typeface="华文楷体" pitchFamily="2" charset="-122"/>
              <a:ea typeface="华文楷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1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1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10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7"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1000"/>
                                        <p:tgtEl>
                                          <p:spTgt spid="3">
                                            <p:txEl>
                                              <p:pRg st="4" end="4"/>
                                            </p:txEl>
                                          </p:spTgt>
                                        </p:tgtEl>
                                      </p:cBhvr>
                                    </p:animEffect>
                                    <p:anim calcmode="lin" valueType="num">
                                      <p:cBhvr>
                                        <p:cTn id="2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4" dur="900" decel="100000" fill="hold"/>
                                        <p:tgtEl>
                                          <p:spTgt spid="3">
                                            <p:txEl>
                                              <p:pRg st="4" end="4"/>
                                            </p:txEl>
                                          </p:spTgt>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3">
                                            <p:txEl>
                                              <p:pRg st="4" end="4"/>
                                            </p:txEl>
                                          </p:spTgt>
                                        </p:tgtEl>
                                        <p:attrNameLst>
                                          <p:attrName>ppt_y</p:attrName>
                                        </p:attrNameLst>
                                      </p:cBhvr>
                                      <p:tavLst>
                                        <p:tav tm="0">
                                          <p:val>
                                            <p:strVal val="#ppt_y-.03"/>
                                          </p:val>
                                        </p:tav>
                                        <p:tav tm="100000">
                                          <p:val>
                                            <p:strVal val="#ppt_y"/>
                                          </p:val>
                                        </p:tav>
                                      </p:tavLst>
                                    </p:anim>
                                  </p:childTnLst>
                                </p:cTn>
                              </p:par>
                              <p:par>
                                <p:cTn id="26" presetID="37" presetClass="entr" presetSubtype="0" fill="hold" nodeType="with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1000"/>
                                        <p:tgtEl>
                                          <p:spTgt spid="3">
                                            <p:txEl>
                                              <p:pRg st="5" end="5"/>
                                            </p:txEl>
                                          </p:spTgt>
                                        </p:tgtEl>
                                      </p:cBhvr>
                                    </p:animEffect>
                                    <p:anim calcmode="lin" valueType="num">
                                      <p:cBhvr>
                                        <p:cTn id="2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0" dur="900" decel="100000" fill="hold"/>
                                        <p:tgtEl>
                                          <p:spTgt spid="3">
                                            <p:txEl>
                                              <p:pRg st="5" end="5"/>
                                            </p:txEl>
                                          </p:spTgt>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3">
                                            <p:txEl>
                                              <p:pRg st="5" end="5"/>
                                            </p:txEl>
                                          </p:spTgt>
                                        </p:tgtEl>
                                        <p:attrNameLst>
                                          <p:attrName>ppt_y</p:attrName>
                                        </p:attrNameLst>
                                      </p:cBhvr>
                                      <p:tavLst>
                                        <p:tav tm="0">
                                          <p:val>
                                            <p:strVal val="#ppt_y-.03"/>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34" presetClass="entr" presetSubtype="0" fill="hold" nodeType="clickEffect">
                                  <p:stCondLst>
                                    <p:cond delay="0"/>
                                  </p:stCondLst>
                                  <p:childTnLst>
                                    <p:set>
                                      <p:cBhvr>
                                        <p:cTn id="35" dur="1" fill="hold">
                                          <p:stCondLst>
                                            <p:cond delay="0"/>
                                          </p:stCondLst>
                                        </p:cTn>
                                        <p:tgtEl>
                                          <p:spTgt spid="3">
                                            <p:txEl>
                                              <p:pRg st="6" end="6"/>
                                            </p:txEl>
                                          </p:spTgt>
                                        </p:tgtEl>
                                        <p:attrNameLst>
                                          <p:attrName>style.visibility</p:attrName>
                                        </p:attrNameLst>
                                      </p:cBhvr>
                                      <p:to>
                                        <p:strVal val="visible"/>
                                      </p:to>
                                    </p:set>
                                    <p:anim from="(-#ppt_w/2)" to="(#ppt_x)" calcmode="lin" valueType="num">
                                      <p:cBhvr>
                                        <p:cTn id="36" dur="600" fill="hold">
                                          <p:stCondLst>
                                            <p:cond delay="0"/>
                                          </p:stCondLst>
                                        </p:cTn>
                                        <p:tgtEl>
                                          <p:spTgt spid="3">
                                            <p:txEl>
                                              <p:pRg st="6" end="6"/>
                                            </p:txEl>
                                          </p:spTgt>
                                        </p:tgtEl>
                                        <p:attrNameLst>
                                          <p:attrName>ppt_x</p:attrName>
                                        </p:attrNameLst>
                                      </p:cBhvr>
                                    </p:anim>
                                    <p:anim from="0" to="-1.0" calcmode="lin" valueType="num">
                                      <p:cBhvr>
                                        <p:cTn id="37" dur="200" decel="50000" autoRev="1" fill="hold">
                                          <p:stCondLst>
                                            <p:cond delay="600"/>
                                          </p:stCondLst>
                                        </p:cTn>
                                        <p:tgtEl>
                                          <p:spTgt spid="3">
                                            <p:txEl>
                                              <p:pRg st="6" end="6"/>
                                            </p:txEl>
                                          </p:spTgt>
                                        </p:tgtEl>
                                        <p:attrNameLst>
                                          <p:attrName>xshear</p:attrName>
                                        </p:attrNameLst>
                                      </p:cBhvr>
                                    </p:anim>
                                    <p:animScale>
                                      <p:cBhvr>
                                        <p:cTn id="38" dur="200" decel="100000" autoRev="1" fill="hold">
                                          <p:stCondLst>
                                            <p:cond delay="600"/>
                                          </p:stCondLst>
                                        </p:cTn>
                                        <p:tgtEl>
                                          <p:spTgt spid="3">
                                            <p:txEl>
                                              <p:pRg st="6" end="6"/>
                                            </p:txEl>
                                          </p:spTgt>
                                        </p:tgtEl>
                                      </p:cBhvr>
                                      <p:from x="100000" y="100000"/>
                                      <p:to x="80000" y="100000"/>
                                    </p:animScale>
                                    <p:anim by="(#ppt_h/3+#ppt_w*0.1)" calcmode="lin" valueType="num">
                                      <p:cBhvr additive="sum">
                                        <p:cTn id="39" dur="200" decel="100000" autoRev="1" fill="hold">
                                          <p:stCondLst>
                                            <p:cond delay="600"/>
                                          </p:stCondLst>
                                        </p:cTn>
                                        <p:tgtEl>
                                          <p:spTgt spid="3">
                                            <p:txEl>
                                              <p:pRg st="6" end="6"/>
                                            </p:txEl>
                                          </p:spTgt>
                                        </p:tgtEl>
                                        <p:attrNameLst>
                                          <p:attrName>ppt_x</p:attrName>
                                        </p:attrNameLst>
                                      </p:cBhvr>
                                    </p:anim>
                                  </p:childTnLst>
                                </p:cTn>
                              </p:par>
                              <p:par>
                                <p:cTn id="40" presetID="34" presetClass="entr" presetSubtype="0" fill="hold" nodeType="with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 from="(-#ppt_w/2)" to="(#ppt_x)" calcmode="lin" valueType="num">
                                      <p:cBhvr>
                                        <p:cTn id="42" dur="600" fill="hold">
                                          <p:stCondLst>
                                            <p:cond delay="0"/>
                                          </p:stCondLst>
                                        </p:cTn>
                                        <p:tgtEl>
                                          <p:spTgt spid="3">
                                            <p:txEl>
                                              <p:pRg st="7" end="7"/>
                                            </p:txEl>
                                          </p:spTgt>
                                        </p:tgtEl>
                                        <p:attrNameLst>
                                          <p:attrName>ppt_x</p:attrName>
                                        </p:attrNameLst>
                                      </p:cBhvr>
                                    </p:anim>
                                    <p:anim from="0" to="-1.0" calcmode="lin" valueType="num">
                                      <p:cBhvr>
                                        <p:cTn id="43" dur="200" decel="50000" autoRev="1" fill="hold">
                                          <p:stCondLst>
                                            <p:cond delay="600"/>
                                          </p:stCondLst>
                                        </p:cTn>
                                        <p:tgtEl>
                                          <p:spTgt spid="3">
                                            <p:txEl>
                                              <p:pRg st="7" end="7"/>
                                            </p:txEl>
                                          </p:spTgt>
                                        </p:tgtEl>
                                        <p:attrNameLst>
                                          <p:attrName>xshear</p:attrName>
                                        </p:attrNameLst>
                                      </p:cBhvr>
                                    </p:anim>
                                    <p:animScale>
                                      <p:cBhvr>
                                        <p:cTn id="44" dur="200" decel="100000" autoRev="1" fill="hold">
                                          <p:stCondLst>
                                            <p:cond delay="600"/>
                                          </p:stCondLst>
                                        </p:cTn>
                                        <p:tgtEl>
                                          <p:spTgt spid="3">
                                            <p:txEl>
                                              <p:pRg st="7" end="7"/>
                                            </p:txEl>
                                          </p:spTgt>
                                        </p:tgtEl>
                                      </p:cBhvr>
                                      <p:from x="100000" y="100000"/>
                                      <p:to x="80000" y="100000"/>
                                    </p:animScale>
                                    <p:anim by="(#ppt_h/3+#ppt_w*0.1)" calcmode="lin" valueType="num">
                                      <p:cBhvr additive="sum">
                                        <p:cTn id="45" dur="200" decel="100000" autoRev="1" fill="hold">
                                          <p:stCondLst>
                                            <p:cond delay="600"/>
                                          </p:stCondLst>
                                        </p:cTn>
                                        <p:tgtEl>
                                          <p:spTgt spid="3">
                                            <p:txEl>
                                              <p:pRg st="7" end="7"/>
                                            </p:txEl>
                                          </p:spTgt>
                                        </p:tgtEl>
                                        <p:attrNameLst>
                                          <p:attrName>ppt_x</p:attrName>
                                        </p:attrNameLst>
                                      </p:cBhvr>
                                    </p:anim>
                                  </p:childTnLst>
                                </p:cTn>
                              </p:par>
                              <p:par>
                                <p:cTn id="46" presetID="34" presetClass="entr" presetSubtype="0" fill="hold" nodeType="withEffect">
                                  <p:stCondLst>
                                    <p:cond delay="0"/>
                                  </p:stCondLst>
                                  <p:childTnLst>
                                    <p:set>
                                      <p:cBhvr>
                                        <p:cTn id="47" dur="1" fill="hold">
                                          <p:stCondLst>
                                            <p:cond delay="0"/>
                                          </p:stCondLst>
                                        </p:cTn>
                                        <p:tgtEl>
                                          <p:spTgt spid="3">
                                            <p:txEl>
                                              <p:pRg st="8" end="8"/>
                                            </p:txEl>
                                          </p:spTgt>
                                        </p:tgtEl>
                                        <p:attrNameLst>
                                          <p:attrName>style.visibility</p:attrName>
                                        </p:attrNameLst>
                                      </p:cBhvr>
                                      <p:to>
                                        <p:strVal val="visible"/>
                                      </p:to>
                                    </p:set>
                                    <p:anim from="(-#ppt_w/2)" to="(#ppt_x)" calcmode="lin" valueType="num">
                                      <p:cBhvr>
                                        <p:cTn id="48" dur="600" fill="hold">
                                          <p:stCondLst>
                                            <p:cond delay="0"/>
                                          </p:stCondLst>
                                        </p:cTn>
                                        <p:tgtEl>
                                          <p:spTgt spid="3">
                                            <p:txEl>
                                              <p:pRg st="8" end="8"/>
                                            </p:txEl>
                                          </p:spTgt>
                                        </p:tgtEl>
                                        <p:attrNameLst>
                                          <p:attrName>ppt_x</p:attrName>
                                        </p:attrNameLst>
                                      </p:cBhvr>
                                    </p:anim>
                                    <p:anim from="0" to="-1.0" calcmode="lin" valueType="num">
                                      <p:cBhvr>
                                        <p:cTn id="49" dur="200" decel="50000" autoRev="1" fill="hold">
                                          <p:stCondLst>
                                            <p:cond delay="600"/>
                                          </p:stCondLst>
                                        </p:cTn>
                                        <p:tgtEl>
                                          <p:spTgt spid="3">
                                            <p:txEl>
                                              <p:pRg st="8" end="8"/>
                                            </p:txEl>
                                          </p:spTgt>
                                        </p:tgtEl>
                                        <p:attrNameLst>
                                          <p:attrName>xshear</p:attrName>
                                        </p:attrNameLst>
                                      </p:cBhvr>
                                    </p:anim>
                                    <p:animScale>
                                      <p:cBhvr>
                                        <p:cTn id="50" dur="200" decel="100000" autoRev="1" fill="hold">
                                          <p:stCondLst>
                                            <p:cond delay="600"/>
                                          </p:stCondLst>
                                        </p:cTn>
                                        <p:tgtEl>
                                          <p:spTgt spid="3">
                                            <p:txEl>
                                              <p:pRg st="8" end="8"/>
                                            </p:txEl>
                                          </p:spTgt>
                                        </p:tgtEl>
                                      </p:cBhvr>
                                      <p:from x="100000" y="100000"/>
                                      <p:to x="80000" y="100000"/>
                                    </p:animScale>
                                    <p:anim by="(#ppt_h/3+#ppt_w*0.1)" calcmode="lin" valueType="num">
                                      <p:cBhvr additive="sum">
                                        <p:cTn id="51" dur="200" decel="100000" autoRev="1" fill="hold">
                                          <p:stCondLst>
                                            <p:cond delay="600"/>
                                          </p:stCondLst>
                                        </p:cTn>
                                        <p:tgtEl>
                                          <p:spTgt spid="3">
                                            <p:txEl>
                                              <p:pRg st="8" end="8"/>
                                            </p:txEl>
                                          </p:spTgt>
                                        </p:tgtEl>
                                        <p:attrNameLst>
                                          <p:attrName>ppt_x</p:attrName>
                                        </p:attrNameLst>
                                      </p:cBhvr>
                                    </p:anim>
                                  </p:childTnLst>
                                </p:cTn>
                              </p:par>
                              <p:par>
                                <p:cTn id="52" presetID="34" presetClass="entr" presetSubtype="0" fill="hold" nodeType="withEffect">
                                  <p:stCondLst>
                                    <p:cond delay="0"/>
                                  </p:stCondLst>
                                  <p:childTnLst>
                                    <p:set>
                                      <p:cBhvr>
                                        <p:cTn id="53" dur="1" fill="hold">
                                          <p:stCondLst>
                                            <p:cond delay="0"/>
                                          </p:stCondLst>
                                        </p:cTn>
                                        <p:tgtEl>
                                          <p:spTgt spid="3">
                                            <p:txEl>
                                              <p:pRg st="9" end="9"/>
                                            </p:txEl>
                                          </p:spTgt>
                                        </p:tgtEl>
                                        <p:attrNameLst>
                                          <p:attrName>style.visibility</p:attrName>
                                        </p:attrNameLst>
                                      </p:cBhvr>
                                      <p:to>
                                        <p:strVal val="visible"/>
                                      </p:to>
                                    </p:set>
                                    <p:anim from="(-#ppt_w/2)" to="(#ppt_x)" calcmode="lin" valueType="num">
                                      <p:cBhvr>
                                        <p:cTn id="54" dur="600" fill="hold">
                                          <p:stCondLst>
                                            <p:cond delay="0"/>
                                          </p:stCondLst>
                                        </p:cTn>
                                        <p:tgtEl>
                                          <p:spTgt spid="3">
                                            <p:txEl>
                                              <p:pRg st="9" end="9"/>
                                            </p:txEl>
                                          </p:spTgt>
                                        </p:tgtEl>
                                        <p:attrNameLst>
                                          <p:attrName>ppt_x</p:attrName>
                                        </p:attrNameLst>
                                      </p:cBhvr>
                                    </p:anim>
                                    <p:anim from="0" to="-1.0" calcmode="lin" valueType="num">
                                      <p:cBhvr>
                                        <p:cTn id="55" dur="200" decel="50000" autoRev="1" fill="hold">
                                          <p:stCondLst>
                                            <p:cond delay="600"/>
                                          </p:stCondLst>
                                        </p:cTn>
                                        <p:tgtEl>
                                          <p:spTgt spid="3">
                                            <p:txEl>
                                              <p:pRg st="9" end="9"/>
                                            </p:txEl>
                                          </p:spTgt>
                                        </p:tgtEl>
                                        <p:attrNameLst>
                                          <p:attrName>xshear</p:attrName>
                                        </p:attrNameLst>
                                      </p:cBhvr>
                                    </p:anim>
                                    <p:animScale>
                                      <p:cBhvr>
                                        <p:cTn id="56" dur="200" decel="100000" autoRev="1" fill="hold">
                                          <p:stCondLst>
                                            <p:cond delay="600"/>
                                          </p:stCondLst>
                                        </p:cTn>
                                        <p:tgtEl>
                                          <p:spTgt spid="3">
                                            <p:txEl>
                                              <p:pRg st="9" end="9"/>
                                            </p:txEl>
                                          </p:spTgt>
                                        </p:tgtEl>
                                      </p:cBhvr>
                                      <p:from x="100000" y="100000"/>
                                      <p:to x="80000" y="100000"/>
                                    </p:animScale>
                                    <p:anim by="(#ppt_h/3+#ppt_w*0.1)" calcmode="lin" valueType="num">
                                      <p:cBhvr additive="sum">
                                        <p:cTn id="57" dur="200" decel="100000" autoRev="1" fill="hold">
                                          <p:stCondLst>
                                            <p:cond delay="600"/>
                                          </p:stCondLst>
                                        </p:cTn>
                                        <p:tgtEl>
                                          <p:spTgt spid="3">
                                            <p:txEl>
                                              <p:pRg st="9" end="9"/>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357170"/>
            <a:ext cx="8229600" cy="952500"/>
          </a:xfrm>
        </p:spPr>
        <p:txBody>
          <a:bodyPr>
            <a:normAutofit fontScale="90000"/>
          </a:bodyPr>
          <a:lstStyle/>
          <a:p>
            <a:pPr algn="l"/>
            <a:r>
              <a:rPr lang="zh-CN" altLang="en-US" dirty="0" smtClean="0">
                <a:latin typeface="方正粗圆简体" pitchFamily="65" charset="-122"/>
                <a:ea typeface="方正粗圆简体" pitchFamily="65" charset="-122"/>
              </a:rPr>
              <a:t>劳动报酬、二倍工资问题（第六十条至第七十一条）</a:t>
            </a:r>
            <a:endParaRPr lang="zh-CN" altLang="en-US" dirty="0">
              <a:latin typeface="方正粗圆简体" pitchFamily="65" charset="-122"/>
              <a:ea typeface="方正粗圆简体" pitchFamily="65" charset="-122"/>
            </a:endParaRPr>
          </a:p>
        </p:txBody>
      </p:sp>
      <p:sp>
        <p:nvSpPr>
          <p:cNvPr id="3" name="内容占位符 2"/>
          <p:cNvSpPr>
            <a:spLocks noGrp="1"/>
          </p:cNvSpPr>
          <p:nvPr>
            <p:ph idx="1"/>
          </p:nvPr>
        </p:nvSpPr>
        <p:spPr>
          <a:xfrm>
            <a:off x="428596" y="1476356"/>
            <a:ext cx="8229600" cy="4595854"/>
          </a:xfrm>
        </p:spPr>
        <p:txBody>
          <a:bodyPr>
            <a:normAutofit/>
          </a:bodyPr>
          <a:lstStyle/>
          <a:p>
            <a:pPr>
              <a:buNone/>
            </a:pPr>
            <a:r>
              <a:rPr lang="zh-CN" altLang="en-US" dirty="0" smtClean="0">
                <a:latin typeface="华文中宋" pitchFamily="2" charset="-122"/>
                <a:ea typeface="华文中宋" pitchFamily="2" charset="-122"/>
              </a:rPr>
              <a:t>四、第六十七条（新增条款）</a:t>
            </a:r>
            <a:endParaRPr lang="en-US" altLang="zh-CN" dirty="0" smtClean="0">
              <a:latin typeface="华文中宋" pitchFamily="2" charset="-122"/>
              <a:ea typeface="华文中宋" pitchFamily="2" charset="-122"/>
            </a:endParaRPr>
          </a:p>
          <a:p>
            <a:pPr>
              <a:buNone/>
            </a:pPr>
            <a:r>
              <a:rPr lang="en-US" altLang="zh-CN" sz="2400" dirty="0" smtClean="0">
                <a:solidFill>
                  <a:srgbClr val="FF0000"/>
                </a:solidFill>
                <a:latin typeface="华文中宋" pitchFamily="2" charset="-122"/>
                <a:ea typeface="华文中宋" pitchFamily="2" charset="-122"/>
              </a:rPr>
              <a:t>         </a:t>
            </a:r>
            <a:r>
              <a:rPr lang="zh-CN" altLang="en-US" sz="2400" dirty="0" smtClean="0">
                <a:solidFill>
                  <a:srgbClr val="FF0000"/>
                </a:solidFill>
                <a:latin typeface="华文楷体" pitchFamily="2" charset="-122"/>
                <a:ea typeface="华文楷体" pitchFamily="2" charset="-122"/>
              </a:rPr>
              <a:t>用人单位拒绝</a:t>
            </a:r>
            <a:r>
              <a:rPr lang="zh-CN" altLang="en-US" sz="2400" dirty="0" smtClean="0">
                <a:latin typeface="华文楷体" pitchFamily="2" charset="-122"/>
                <a:ea typeface="华文楷体" pitchFamily="2" charset="-122"/>
              </a:rPr>
              <a:t>与符合</a:t>
            </a:r>
            <a:r>
              <a:rPr lang="en-US" altLang="zh-CN" sz="2400" dirty="0" smtClean="0">
                <a:latin typeface="华文楷体" pitchFamily="2" charset="-122"/>
                <a:ea typeface="华文楷体" pitchFamily="2" charset="-122"/>
              </a:rPr>
              <a:t>《</a:t>
            </a:r>
            <a:r>
              <a:rPr lang="zh-CN" altLang="en-US" sz="2400" dirty="0" smtClean="0">
                <a:latin typeface="华文楷体" pitchFamily="2" charset="-122"/>
                <a:ea typeface="华文楷体" pitchFamily="2" charset="-122"/>
              </a:rPr>
              <a:t>劳动合同法</a:t>
            </a:r>
            <a:r>
              <a:rPr lang="en-US" altLang="zh-CN" sz="2400" dirty="0" smtClean="0">
                <a:latin typeface="华文楷体" pitchFamily="2" charset="-122"/>
                <a:ea typeface="华文楷体" pitchFamily="2" charset="-122"/>
              </a:rPr>
              <a:t>》</a:t>
            </a:r>
            <a:r>
              <a:rPr lang="zh-CN" altLang="en-US" sz="2400" dirty="0" smtClean="0">
                <a:latin typeface="华文楷体" pitchFamily="2" charset="-122"/>
                <a:ea typeface="华文楷体" pitchFamily="2" charset="-122"/>
              </a:rPr>
              <a:t>第十四条第二款规定的条件的劳动者</a:t>
            </a:r>
            <a:r>
              <a:rPr lang="zh-CN" altLang="en-US" sz="2400" dirty="0" smtClean="0">
                <a:solidFill>
                  <a:srgbClr val="FF0000"/>
                </a:solidFill>
                <a:latin typeface="华文楷体" pitchFamily="2" charset="-122"/>
                <a:ea typeface="华文楷体" pitchFamily="2" charset="-122"/>
              </a:rPr>
              <a:t>签订无固定期限劳动合同</a:t>
            </a:r>
            <a:r>
              <a:rPr lang="zh-CN" altLang="en-US" sz="2400" dirty="0" smtClean="0">
                <a:latin typeface="华文楷体" pitchFamily="2" charset="-122"/>
                <a:ea typeface="华文楷体" pitchFamily="2" charset="-122"/>
              </a:rPr>
              <a:t>，劳动者要求其支付二倍工资</a:t>
            </a:r>
            <a:r>
              <a:rPr lang="zh-CN" altLang="en-US" sz="2400" dirty="0" smtClean="0">
                <a:solidFill>
                  <a:srgbClr val="FF0000"/>
                </a:solidFill>
                <a:latin typeface="华文楷体" pitchFamily="2" charset="-122"/>
                <a:ea typeface="华文楷体" pitchFamily="2" charset="-122"/>
              </a:rPr>
              <a:t>至补订无固定期限劳动合同前一日的</a:t>
            </a:r>
            <a:r>
              <a:rPr lang="zh-CN" altLang="en-US" sz="2400" dirty="0" smtClean="0">
                <a:latin typeface="华文楷体" pitchFamily="2" charset="-122"/>
                <a:ea typeface="华文楷体" pitchFamily="2" charset="-122"/>
              </a:rPr>
              <a:t>，应予支持。</a:t>
            </a:r>
            <a:endParaRPr lang="en-US" altLang="zh-CN" sz="2400" dirty="0" smtClean="0">
              <a:latin typeface="华文楷体" pitchFamily="2" charset="-122"/>
              <a:ea typeface="华文楷体" pitchFamily="2" charset="-122"/>
            </a:endParaRPr>
          </a:p>
          <a:p>
            <a:pPr marL="514350" indent="-514350">
              <a:buClr>
                <a:schemeClr val="tx2"/>
              </a:buClr>
              <a:buFont typeface="Wingdings" pitchFamily="2" charset="2"/>
              <a:buChar char="Ø"/>
              <a:defRPr/>
            </a:pPr>
            <a:r>
              <a:rPr lang="zh-CN" altLang="en-US" sz="2400" dirty="0" smtClean="0">
                <a:latin typeface="华文楷体" pitchFamily="2" charset="-122"/>
                <a:ea typeface="华文楷体" pitchFamily="2" charset="-122"/>
              </a:rPr>
              <a:t>与超过一个月未签订书面劳动合同的二倍工资不同；</a:t>
            </a:r>
            <a:endParaRPr lang="en-US" altLang="zh-CN" sz="2400" dirty="0" smtClean="0">
              <a:latin typeface="华文楷体" pitchFamily="2" charset="-122"/>
              <a:ea typeface="华文楷体" pitchFamily="2" charset="-122"/>
            </a:endParaRPr>
          </a:p>
          <a:p>
            <a:pPr marL="514350" indent="-514350">
              <a:buClr>
                <a:schemeClr val="tx2"/>
              </a:buClr>
              <a:buFont typeface="Wingdings" pitchFamily="2" charset="2"/>
              <a:buChar char="Ø"/>
              <a:defRPr/>
            </a:pPr>
            <a:r>
              <a:rPr lang="zh-CN" altLang="en-US" sz="2400" dirty="0" smtClean="0">
                <a:latin typeface="华文楷体" pitchFamily="2" charset="-122"/>
                <a:ea typeface="华文楷体" pitchFamily="2" charset="-122"/>
              </a:rPr>
              <a:t>没有十一个月限制；</a:t>
            </a:r>
            <a:endParaRPr lang="en-US" altLang="zh-CN" sz="2400" dirty="0" smtClean="0">
              <a:latin typeface="华文楷体" pitchFamily="2" charset="-122"/>
              <a:ea typeface="华文楷体" pitchFamily="2" charset="-122"/>
            </a:endParaRPr>
          </a:p>
          <a:p>
            <a:pPr marL="514350" indent="-514350">
              <a:buClr>
                <a:schemeClr val="tx2"/>
              </a:buClr>
              <a:buFont typeface="Wingdings" pitchFamily="2" charset="2"/>
              <a:buChar char="Ø"/>
              <a:defRPr/>
            </a:pPr>
            <a:r>
              <a:rPr lang="zh-CN" altLang="en-US" sz="2400" dirty="0" smtClean="0">
                <a:latin typeface="华文楷体" pitchFamily="2" charset="-122"/>
                <a:ea typeface="华文楷体" pitchFamily="2" charset="-122"/>
              </a:rPr>
              <a:t>不考虑时效时，一直支付至双方补订无固定期限劳动合同之日。</a:t>
            </a:r>
            <a:endParaRPr lang="en-US" sz="2400" dirty="0" smtClean="0">
              <a:latin typeface="华文楷体" pitchFamily="2" charset="-122"/>
              <a:ea typeface="华文楷体" pitchFamily="2" charset="-122"/>
            </a:endParaRPr>
          </a:p>
          <a:p>
            <a:pPr>
              <a:buNone/>
            </a:pPr>
            <a:endParaRPr lang="zh-CN" altLang="en-US" sz="2400" dirty="0" smtClean="0">
              <a:latin typeface="华文楷体" pitchFamily="2" charset="-122"/>
              <a:ea typeface="华文楷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blinds(horizontal)">
                                      <p:cBhvr>
                                        <p:cTn id="18" dur="100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blinds(horizontal)">
                                      <p:cBhvr>
                                        <p:cTn id="23" dur="1000"/>
                                        <p:tgtEl>
                                          <p:spTgt spid="3">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blinds(horizontal)">
                                      <p:cBhvr>
                                        <p:cTn id="28"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357170"/>
            <a:ext cx="8229600" cy="952500"/>
          </a:xfrm>
        </p:spPr>
        <p:txBody>
          <a:bodyPr>
            <a:normAutofit fontScale="90000"/>
          </a:bodyPr>
          <a:lstStyle/>
          <a:p>
            <a:pPr algn="l"/>
            <a:r>
              <a:rPr lang="zh-CN" altLang="en-US" dirty="0" smtClean="0">
                <a:latin typeface="方正粗圆简体" pitchFamily="65" charset="-122"/>
                <a:ea typeface="方正粗圆简体" pitchFamily="65" charset="-122"/>
              </a:rPr>
              <a:t>劳动报酬、二倍工资问题（第六十条至第七十一条）</a:t>
            </a:r>
            <a:endParaRPr lang="zh-CN" altLang="en-US" dirty="0">
              <a:latin typeface="方正粗圆简体" pitchFamily="65" charset="-122"/>
              <a:ea typeface="方正粗圆简体" pitchFamily="65" charset="-122"/>
            </a:endParaRPr>
          </a:p>
        </p:txBody>
      </p:sp>
      <p:sp>
        <p:nvSpPr>
          <p:cNvPr id="3" name="内容占位符 2"/>
          <p:cNvSpPr>
            <a:spLocks noGrp="1"/>
          </p:cNvSpPr>
          <p:nvPr>
            <p:ph idx="1"/>
          </p:nvPr>
        </p:nvSpPr>
        <p:spPr>
          <a:xfrm>
            <a:off x="428596" y="1476356"/>
            <a:ext cx="8229600" cy="4595854"/>
          </a:xfrm>
        </p:spPr>
        <p:txBody>
          <a:bodyPr>
            <a:normAutofit/>
          </a:bodyPr>
          <a:lstStyle/>
          <a:p>
            <a:pPr>
              <a:buNone/>
            </a:pPr>
            <a:r>
              <a:rPr lang="zh-CN" altLang="en-US" sz="3000" dirty="0" smtClean="0">
                <a:latin typeface="华文中宋" pitchFamily="2" charset="-122"/>
                <a:ea typeface="华文中宋" pitchFamily="2" charset="-122"/>
              </a:rPr>
              <a:t>五、第六十八条（新增条款）</a:t>
            </a:r>
            <a:endParaRPr lang="en-US" altLang="zh-CN" sz="3000" dirty="0" smtClean="0">
              <a:latin typeface="华文中宋" pitchFamily="2" charset="-122"/>
              <a:ea typeface="华文中宋" pitchFamily="2" charset="-122"/>
            </a:endParaRPr>
          </a:p>
          <a:p>
            <a:pPr>
              <a:buNone/>
            </a:pPr>
            <a:r>
              <a:rPr lang="zh-CN" altLang="en-US" sz="2400" dirty="0" smtClean="0">
                <a:latin typeface="华文楷体" pitchFamily="2" charset="-122"/>
                <a:ea typeface="华文楷体" pitchFamily="2" charset="-122"/>
              </a:rPr>
              <a:t>           劳动合同期满，因劳动者</a:t>
            </a:r>
            <a:r>
              <a:rPr lang="zh-CN" altLang="en-US" sz="2400" dirty="0" smtClean="0">
                <a:solidFill>
                  <a:srgbClr val="FF0000"/>
                </a:solidFill>
                <a:latin typeface="华文楷体" pitchFamily="2" charset="-122"/>
                <a:ea typeface="华文楷体" pitchFamily="2" charset="-122"/>
              </a:rPr>
              <a:t>具有</a:t>
            </a:r>
            <a:r>
              <a:rPr lang="en-US" altLang="zh-CN" sz="2400" dirty="0" smtClean="0">
                <a:solidFill>
                  <a:srgbClr val="FF0000"/>
                </a:solidFill>
                <a:latin typeface="华文楷体" pitchFamily="2" charset="-122"/>
                <a:ea typeface="华文楷体" pitchFamily="2" charset="-122"/>
              </a:rPr>
              <a:t>《</a:t>
            </a:r>
            <a:r>
              <a:rPr lang="zh-CN" altLang="en-US" sz="2400" dirty="0" smtClean="0">
                <a:solidFill>
                  <a:srgbClr val="FF0000"/>
                </a:solidFill>
                <a:latin typeface="华文楷体" pitchFamily="2" charset="-122"/>
                <a:ea typeface="华文楷体" pitchFamily="2" charset="-122"/>
              </a:rPr>
              <a:t>劳动合同法</a:t>
            </a:r>
            <a:r>
              <a:rPr lang="en-US" altLang="zh-CN" sz="2400" dirty="0" smtClean="0">
                <a:solidFill>
                  <a:srgbClr val="FF0000"/>
                </a:solidFill>
                <a:latin typeface="华文楷体" pitchFamily="2" charset="-122"/>
                <a:ea typeface="华文楷体" pitchFamily="2" charset="-122"/>
              </a:rPr>
              <a:t>》</a:t>
            </a:r>
            <a:r>
              <a:rPr lang="zh-CN" altLang="en-US" sz="2400" dirty="0" smtClean="0">
                <a:solidFill>
                  <a:srgbClr val="FF0000"/>
                </a:solidFill>
                <a:latin typeface="华文楷体" pitchFamily="2" charset="-122"/>
                <a:ea typeface="华文楷体" pitchFamily="2" charset="-122"/>
              </a:rPr>
              <a:t>第四十二条情形</a:t>
            </a:r>
            <a:r>
              <a:rPr lang="zh-CN" altLang="en-US" sz="2400" dirty="0" smtClean="0">
                <a:latin typeface="华文楷体" pitchFamily="2" charset="-122"/>
                <a:ea typeface="华文楷体" pitchFamily="2" charset="-122"/>
              </a:rPr>
              <a:t>而导致双方劳动合同续延的，劳动者要求续延期间未签订书面劳动合同二倍工资，</a:t>
            </a:r>
            <a:r>
              <a:rPr lang="zh-CN" altLang="en-US" sz="2400" dirty="0" smtClean="0">
                <a:solidFill>
                  <a:srgbClr val="FF0000"/>
                </a:solidFill>
                <a:latin typeface="华文楷体" pitchFamily="2" charset="-122"/>
                <a:ea typeface="华文楷体" pitchFamily="2" charset="-122"/>
              </a:rPr>
              <a:t>不予支持</a:t>
            </a:r>
            <a:r>
              <a:rPr lang="zh-CN" altLang="en-US" sz="2400" dirty="0" smtClean="0">
                <a:latin typeface="华文楷体" pitchFamily="2" charset="-122"/>
                <a:ea typeface="华文楷体" pitchFamily="2" charset="-122"/>
              </a:rPr>
              <a:t>。</a:t>
            </a:r>
            <a:endParaRPr lang="en-US" altLang="zh-CN" sz="2400" dirty="0" smtClean="0">
              <a:latin typeface="华文楷体" pitchFamily="2" charset="-122"/>
              <a:ea typeface="华文楷体" pitchFamily="2" charset="-122"/>
            </a:endParaRPr>
          </a:p>
          <a:p>
            <a:pPr>
              <a:buFont typeface="Wingdings" pitchFamily="2" charset="2"/>
              <a:buChar char="Ø"/>
            </a:pPr>
            <a:r>
              <a:rPr lang="zh-CN" altLang="en-US" sz="2400" dirty="0" smtClean="0">
                <a:latin typeface="华文楷体" pitchFamily="2" charset="-122"/>
                <a:ea typeface="华文楷体" pitchFamily="2" charset="-122"/>
              </a:rPr>
              <a:t>双方履行的仍是原劳动合同；</a:t>
            </a:r>
            <a:endParaRPr lang="en-US" altLang="zh-CN" sz="2400" dirty="0" smtClean="0">
              <a:latin typeface="华文楷体" pitchFamily="2" charset="-122"/>
              <a:ea typeface="华文楷体" pitchFamily="2" charset="-122"/>
            </a:endParaRPr>
          </a:p>
          <a:p>
            <a:pPr>
              <a:buFont typeface="Wingdings" pitchFamily="2" charset="2"/>
              <a:buChar char="Ø"/>
            </a:pPr>
            <a:r>
              <a:rPr lang="zh-CN" altLang="en-US" sz="2400" dirty="0" smtClean="0">
                <a:latin typeface="华文楷体" pitchFamily="2" charset="-122"/>
                <a:ea typeface="华文楷体" pitchFamily="2" charset="-122"/>
              </a:rPr>
              <a:t>法定续延期内，无需重新签订新的劳动合同，亦无需支付二倍工资。</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blinds(horizontal)">
                                      <p:cBhvr>
                                        <p:cTn id="18" dur="100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blinds(horizontal)">
                                      <p:cBhvr>
                                        <p:cTn id="23"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357170"/>
            <a:ext cx="8229600" cy="952500"/>
          </a:xfrm>
        </p:spPr>
        <p:txBody>
          <a:bodyPr>
            <a:normAutofit fontScale="90000"/>
          </a:bodyPr>
          <a:lstStyle/>
          <a:p>
            <a:pPr algn="l"/>
            <a:r>
              <a:rPr lang="zh-CN" altLang="en-US" dirty="0" smtClean="0">
                <a:latin typeface="方正粗圆简体" pitchFamily="65" charset="-122"/>
                <a:ea typeface="方正粗圆简体" pitchFamily="65" charset="-122"/>
              </a:rPr>
              <a:t>劳动报酬、二倍工资问题（第六十条至第七十一条）</a:t>
            </a:r>
            <a:endParaRPr lang="zh-CN" altLang="en-US" dirty="0">
              <a:latin typeface="方正粗圆简体" pitchFamily="65" charset="-122"/>
              <a:ea typeface="方正粗圆简体" pitchFamily="65" charset="-122"/>
            </a:endParaRPr>
          </a:p>
        </p:txBody>
      </p:sp>
      <p:sp>
        <p:nvSpPr>
          <p:cNvPr id="3" name="内容占位符 2"/>
          <p:cNvSpPr>
            <a:spLocks noGrp="1"/>
          </p:cNvSpPr>
          <p:nvPr>
            <p:ph idx="1"/>
          </p:nvPr>
        </p:nvSpPr>
        <p:spPr>
          <a:xfrm>
            <a:off x="428596" y="1476356"/>
            <a:ext cx="8229600" cy="4595854"/>
          </a:xfrm>
        </p:spPr>
        <p:txBody>
          <a:bodyPr>
            <a:normAutofit/>
          </a:bodyPr>
          <a:lstStyle/>
          <a:p>
            <a:pPr>
              <a:buNone/>
            </a:pPr>
            <a:r>
              <a:rPr lang="zh-CN" altLang="en-US" sz="3000" dirty="0" smtClean="0">
                <a:latin typeface="华文中宋" pitchFamily="2" charset="-122"/>
                <a:ea typeface="华文中宋" pitchFamily="2" charset="-122"/>
              </a:rPr>
              <a:t>六、第七十条（新增条款）</a:t>
            </a:r>
            <a:endParaRPr lang="en-US" altLang="zh-CN" sz="3000" dirty="0" smtClean="0">
              <a:latin typeface="华文中宋" pitchFamily="2" charset="-122"/>
              <a:ea typeface="华文中宋" pitchFamily="2" charset="-122"/>
            </a:endParaRPr>
          </a:p>
          <a:p>
            <a:pPr>
              <a:buNone/>
            </a:pPr>
            <a:r>
              <a:rPr lang="zh-CN" altLang="en-US" sz="2400" dirty="0" smtClean="0">
                <a:latin typeface="华文楷体" pitchFamily="2" charset="-122"/>
                <a:ea typeface="华文楷体" pitchFamily="2" charset="-122"/>
              </a:rPr>
              <a:t>           </a:t>
            </a:r>
            <a:r>
              <a:rPr lang="en-US" altLang="zh-CN" sz="2400" dirty="0" smtClean="0">
                <a:latin typeface="华文楷体" pitchFamily="2" charset="-122"/>
                <a:ea typeface="华文楷体" pitchFamily="2" charset="-122"/>
              </a:rPr>
              <a:t>《</a:t>
            </a:r>
            <a:r>
              <a:rPr lang="zh-CN" altLang="en-US" sz="2400" dirty="0" smtClean="0">
                <a:latin typeface="华文楷体" pitchFamily="2" charset="-122"/>
                <a:ea typeface="华文楷体" pitchFamily="2" charset="-122"/>
              </a:rPr>
              <a:t>劳动合同法</a:t>
            </a:r>
            <a:r>
              <a:rPr lang="en-US" altLang="zh-CN" sz="2400" dirty="0" smtClean="0">
                <a:latin typeface="华文楷体" pitchFamily="2" charset="-122"/>
                <a:ea typeface="华文楷体" pitchFamily="2" charset="-122"/>
              </a:rPr>
              <a:t>》</a:t>
            </a:r>
            <a:r>
              <a:rPr lang="zh-CN" altLang="en-US" sz="2400" dirty="0" smtClean="0">
                <a:latin typeface="华文楷体" pitchFamily="2" charset="-122"/>
                <a:ea typeface="华文楷体" pitchFamily="2" charset="-122"/>
              </a:rPr>
              <a:t>第八十二条规定的二倍工资差额的计算基数应为</a:t>
            </a:r>
            <a:r>
              <a:rPr lang="zh-CN" altLang="en-US" sz="2400" dirty="0" smtClean="0">
                <a:solidFill>
                  <a:srgbClr val="FF0000"/>
                </a:solidFill>
                <a:latin typeface="华文楷体" pitchFamily="2" charset="-122"/>
                <a:ea typeface="华文楷体" pitchFamily="2" charset="-122"/>
              </a:rPr>
              <a:t>包括加班工资</a:t>
            </a:r>
            <a:r>
              <a:rPr lang="zh-CN" altLang="en-US" sz="2400" dirty="0" smtClean="0">
                <a:latin typeface="华文楷体" pitchFamily="2" charset="-122"/>
                <a:ea typeface="华文楷体" pitchFamily="2" charset="-122"/>
              </a:rPr>
              <a:t>在内的当月</a:t>
            </a:r>
            <a:r>
              <a:rPr lang="zh-CN" altLang="en-US" sz="2400" dirty="0" smtClean="0">
                <a:solidFill>
                  <a:srgbClr val="FF0000"/>
                </a:solidFill>
                <a:latin typeface="华文楷体" pitchFamily="2" charset="-122"/>
                <a:ea typeface="华文楷体" pitchFamily="2" charset="-122"/>
              </a:rPr>
              <a:t>应得工资</a:t>
            </a:r>
            <a:r>
              <a:rPr lang="zh-CN" altLang="en-US" sz="2400" dirty="0" smtClean="0">
                <a:latin typeface="华文楷体" pitchFamily="2" charset="-122"/>
                <a:ea typeface="华文楷体" pitchFamily="2" charset="-122"/>
              </a:rPr>
              <a:t>，但</a:t>
            </a:r>
            <a:r>
              <a:rPr lang="zh-CN" altLang="en-US" sz="2400" dirty="0" smtClean="0">
                <a:solidFill>
                  <a:srgbClr val="FF0000"/>
                </a:solidFill>
                <a:latin typeface="华文楷体" pitchFamily="2" charset="-122"/>
                <a:ea typeface="华文楷体" pitchFamily="2" charset="-122"/>
              </a:rPr>
              <a:t>不包含支付周期超过一个月</a:t>
            </a:r>
            <a:r>
              <a:rPr lang="zh-CN" altLang="en-US" sz="2400" dirty="0" smtClean="0">
                <a:latin typeface="华文楷体" pitchFamily="2" charset="-122"/>
                <a:ea typeface="华文楷体" pitchFamily="2" charset="-122"/>
              </a:rPr>
              <a:t>或</a:t>
            </a:r>
            <a:r>
              <a:rPr lang="zh-CN" altLang="en-US" sz="2400" dirty="0" smtClean="0">
                <a:solidFill>
                  <a:srgbClr val="FF0000"/>
                </a:solidFill>
                <a:latin typeface="华文楷体" pitchFamily="2" charset="-122"/>
                <a:ea typeface="华文楷体" pitchFamily="2" charset="-122"/>
              </a:rPr>
              <a:t>未确定支付周期</a:t>
            </a:r>
            <a:r>
              <a:rPr lang="zh-CN" altLang="en-US" sz="2400" dirty="0" smtClean="0">
                <a:latin typeface="华文楷体" pitchFamily="2" charset="-122"/>
                <a:ea typeface="华文楷体" pitchFamily="2" charset="-122"/>
              </a:rPr>
              <a:t>的劳动报酬。</a:t>
            </a:r>
            <a:endParaRPr lang="en-US" altLang="zh-CN" sz="2400" dirty="0" smtClean="0">
              <a:latin typeface="华文楷体" pitchFamily="2" charset="-122"/>
              <a:ea typeface="华文楷体" pitchFamily="2" charset="-122"/>
            </a:endParaRPr>
          </a:p>
          <a:p>
            <a:pPr>
              <a:buFont typeface="Wingdings" pitchFamily="2" charset="2"/>
              <a:buChar char="Ø"/>
            </a:pPr>
            <a:r>
              <a:rPr lang="zh-CN" altLang="en-US" sz="2400" dirty="0" smtClean="0">
                <a:latin typeface="华文楷体" pitchFamily="2" charset="-122"/>
                <a:ea typeface="华文楷体" pitchFamily="2" charset="-122"/>
              </a:rPr>
              <a:t>包括加班工资；</a:t>
            </a:r>
            <a:endParaRPr lang="en-US" altLang="zh-CN" sz="2400" dirty="0" smtClean="0">
              <a:latin typeface="华文楷体" pitchFamily="2" charset="-122"/>
              <a:ea typeface="华文楷体" pitchFamily="2" charset="-122"/>
            </a:endParaRPr>
          </a:p>
          <a:p>
            <a:pPr>
              <a:buFont typeface="Wingdings" pitchFamily="2" charset="2"/>
              <a:buChar char="Ø"/>
            </a:pPr>
            <a:r>
              <a:rPr lang="zh-CN" altLang="en-US" sz="2400" dirty="0" smtClean="0">
                <a:latin typeface="华文楷体" pitchFamily="2" charset="-122"/>
                <a:ea typeface="华文楷体" pitchFamily="2" charset="-122"/>
              </a:rPr>
              <a:t>应得工资：扣税、扣社保、扣房租水电之前的工资；</a:t>
            </a:r>
            <a:endParaRPr lang="en-US" altLang="zh-CN" sz="2400" dirty="0" smtClean="0">
              <a:latin typeface="华文楷体" pitchFamily="2" charset="-122"/>
              <a:ea typeface="华文楷体" pitchFamily="2" charset="-122"/>
            </a:endParaRPr>
          </a:p>
          <a:p>
            <a:pPr>
              <a:buFont typeface="Wingdings" pitchFamily="2" charset="2"/>
              <a:buChar char="Ø"/>
            </a:pPr>
            <a:r>
              <a:rPr lang="zh-CN" altLang="en-US" sz="2400" dirty="0" smtClean="0">
                <a:latin typeface="华文楷体" pitchFamily="2" charset="-122"/>
                <a:ea typeface="华文楷体" pitchFamily="2" charset="-122"/>
              </a:rPr>
              <a:t>劳动者所有工资翻倍；</a:t>
            </a:r>
            <a:endParaRPr lang="en-US" altLang="zh-CN" sz="2400" dirty="0" smtClean="0">
              <a:latin typeface="华文楷体" pitchFamily="2" charset="-122"/>
              <a:ea typeface="华文楷体" pitchFamily="2" charset="-122"/>
            </a:endParaRPr>
          </a:p>
          <a:p>
            <a:pPr>
              <a:buFont typeface="Wingdings" pitchFamily="2" charset="2"/>
              <a:buChar char="Ø"/>
            </a:pPr>
            <a:r>
              <a:rPr lang="zh-CN" altLang="en-US" sz="2400" dirty="0" smtClean="0">
                <a:latin typeface="华文楷体" pitchFamily="2" charset="-122"/>
                <a:ea typeface="华文楷体" pitchFamily="2" charset="-122"/>
              </a:rPr>
              <a:t>不包括支付周期超过一个月的劳动报酬：季度奖、年终奖</a:t>
            </a:r>
            <a:endParaRPr lang="en-US" altLang="zh-CN" sz="2400" dirty="0" smtClean="0">
              <a:latin typeface="华文楷体" pitchFamily="2" charset="-122"/>
              <a:ea typeface="华文楷体" pitchFamily="2" charset="-122"/>
            </a:endParaRPr>
          </a:p>
          <a:p>
            <a:pPr>
              <a:buFont typeface="Wingdings" pitchFamily="2" charset="2"/>
              <a:buChar char="Ø"/>
            </a:pPr>
            <a:r>
              <a:rPr lang="zh-CN" altLang="en-US" sz="2400" dirty="0" smtClean="0">
                <a:latin typeface="华文楷体" pitchFamily="2" charset="-122"/>
                <a:ea typeface="华文楷体" pitchFamily="2" charset="-122"/>
              </a:rPr>
              <a:t>不包括未确定支付周期的劳动报酬：一次性奖励等</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blinds(horizontal)">
                                      <p:cBhvr>
                                        <p:cTn id="18" dur="1000"/>
                                        <p:tgtEl>
                                          <p:spTgt spid="3">
                                            <p:txEl>
                                              <p:pRg st="2" end="2"/>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blinds(horizontal)">
                                      <p:cBhvr>
                                        <p:cTn id="21" dur="1000"/>
                                        <p:tgtEl>
                                          <p:spTgt spid="3">
                                            <p:txEl>
                                              <p:pRg st="3" end="3"/>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blinds(horizontal)">
                                      <p:cBhvr>
                                        <p:cTn id="26" dur="1000"/>
                                        <p:tgtEl>
                                          <p:spTgt spid="3">
                                            <p:txEl>
                                              <p:pRg st="4" end="4"/>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blinds(horizontal)">
                                      <p:cBhvr>
                                        <p:cTn id="31" dur="1000"/>
                                        <p:tgtEl>
                                          <p:spTgt spid="3">
                                            <p:txEl>
                                              <p:pRg st="5" end="5"/>
                                            </p:txEl>
                                          </p:spTgt>
                                        </p:tgtEl>
                                      </p:cBhvr>
                                    </p:animEffect>
                                  </p:childTnLst>
                                </p:cTn>
                              </p:par>
                              <p:par>
                                <p:cTn id="32" presetID="3" presetClass="entr" presetSubtype="10" fill="hold" nodeType="withEffect">
                                  <p:stCondLst>
                                    <p:cond delay="0"/>
                                  </p:stCondLst>
                                  <p:childTnLst>
                                    <p:set>
                                      <p:cBhvr>
                                        <p:cTn id="33" dur="1" fill="hold">
                                          <p:stCondLst>
                                            <p:cond delay="0"/>
                                          </p:stCondLst>
                                        </p:cTn>
                                        <p:tgtEl>
                                          <p:spTgt spid="3">
                                            <p:txEl>
                                              <p:pRg st="6" end="6"/>
                                            </p:txEl>
                                          </p:spTgt>
                                        </p:tgtEl>
                                        <p:attrNameLst>
                                          <p:attrName>style.visibility</p:attrName>
                                        </p:attrNameLst>
                                      </p:cBhvr>
                                      <p:to>
                                        <p:strVal val="visible"/>
                                      </p:to>
                                    </p:set>
                                    <p:animEffect transition="in" filter="blinds(horizontal)">
                                      <p:cBhvr>
                                        <p:cTn id="34"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357170"/>
            <a:ext cx="8229600" cy="952500"/>
          </a:xfrm>
        </p:spPr>
        <p:txBody>
          <a:bodyPr>
            <a:normAutofit/>
          </a:bodyPr>
          <a:lstStyle/>
          <a:p>
            <a:pPr algn="l"/>
            <a:endParaRPr lang="zh-CN" altLang="en-US" dirty="0">
              <a:latin typeface="方正粗圆简体" pitchFamily="65" charset="-122"/>
              <a:ea typeface="方正粗圆简体" pitchFamily="65" charset="-122"/>
            </a:endParaRPr>
          </a:p>
        </p:txBody>
      </p:sp>
      <p:sp>
        <p:nvSpPr>
          <p:cNvPr id="3" name="内容占位符 2"/>
          <p:cNvSpPr>
            <a:spLocks noGrp="1"/>
          </p:cNvSpPr>
          <p:nvPr>
            <p:ph idx="1"/>
          </p:nvPr>
        </p:nvSpPr>
        <p:spPr>
          <a:xfrm>
            <a:off x="428596" y="1476356"/>
            <a:ext cx="8229600" cy="4595854"/>
          </a:xfrm>
        </p:spPr>
        <p:txBody>
          <a:bodyPr>
            <a:normAutofit/>
          </a:bodyPr>
          <a:lstStyle/>
          <a:p>
            <a:pPr>
              <a:buNone/>
            </a:pPr>
            <a:endParaRPr lang="en-US" altLang="zh-CN" sz="2400" dirty="0" smtClean="0">
              <a:latin typeface="华文楷体" pitchFamily="2" charset="-122"/>
              <a:ea typeface="华文楷体" pitchFamily="2" charset="-122"/>
            </a:endParaRPr>
          </a:p>
          <a:p>
            <a:pPr>
              <a:buNone/>
            </a:pPr>
            <a:endParaRPr lang="en-US" altLang="zh-CN" sz="2400" dirty="0" smtClean="0">
              <a:latin typeface="华文楷体" pitchFamily="2" charset="-122"/>
              <a:ea typeface="华文楷体" pitchFamily="2" charset="-122"/>
            </a:endParaRPr>
          </a:p>
          <a:p>
            <a:pPr>
              <a:buNone/>
            </a:pPr>
            <a:endParaRPr lang="en-US" altLang="zh-CN" sz="2400" dirty="0" smtClean="0">
              <a:latin typeface="华文楷体" pitchFamily="2" charset="-122"/>
              <a:ea typeface="华文楷体" pitchFamily="2" charset="-122"/>
            </a:endParaRPr>
          </a:p>
          <a:p>
            <a:pPr>
              <a:buNone/>
            </a:pPr>
            <a:endParaRPr lang="en-US" altLang="zh-CN" sz="2400" dirty="0" smtClean="0">
              <a:latin typeface="华文楷体" pitchFamily="2" charset="-122"/>
              <a:ea typeface="华文楷体" pitchFamily="2" charset="-122"/>
            </a:endParaRPr>
          </a:p>
          <a:p>
            <a:pPr>
              <a:buNone/>
            </a:pPr>
            <a:endParaRPr lang="en-US" altLang="zh-CN" sz="2400" dirty="0" smtClean="0">
              <a:latin typeface="华文楷体" pitchFamily="2" charset="-122"/>
              <a:ea typeface="华文楷体" pitchFamily="2" charset="-122"/>
            </a:endParaRPr>
          </a:p>
          <a:p>
            <a:pPr>
              <a:buNone/>
            </a:pPr>
            <a:endParaRPr lang="en-US" altLang="zh-CN" sz="2400" dirty="0" smtClean="0">
              <a:latin typeface="华文楷体" pitchFamily="2" charset="-122"/>
              <a:ea typeface="华文楷体" pitchFamily="2" charset="-122"/>
            </a:endParaRPr>
          </a:p>
          <a:p>
            <a:pPr>
              <a:buNone/>
            </a:pPr>
            <a:endParaRPr lang="en-US" altLang="zh-CN" sz="2400" dirty="0" smtClean="0">
              <a:latin typeface="华文楷体" pitchFamily="2" charset="-122"/>
              <a:ea typeface="华文楷体" pitchFamily="2" charset="-122"/>
            </a:endParaRPr>
          </a:p>
          <a:p>
            <a:pPr>
              <a:buNone/>
            </a:pPr>
            <a:endParaRPr lang="zh-CN" altLang="en-US" sz="2400" dirty="0" smtClean="0">
              <a:latin typeface="华文楷体" pitchFamily="2" charset="-122"/>
              <a:ea typeface="华文楷体" pitchFamily="2" charset="-122"/>
            </a:endParaRPr>
          </a:p>
        </p:txBody>
      </p:sp>
      <p:pic>
        <p:nvPicPr>
          <p:cNvPr id="4" name="图片 2" descr="沙漏.png"/>
          <p:cNvPicPr>
            <a:picLocks noChangeAspect="1"/>
          </p:cNvPicPr>
          <p:nvPr/>
        </p:nvPicPr>
        <p:blipFill>
          <a:blip r:embed="rId2"/>
          <a:srcRect/>
          <a:stretch>
            <a:fillRect/>
          </a:stretch>
        </p:blipFill>
        <p:spPr bwMode="auto">
          <a:xfrm>
            <a:off x="3403600" y="1142988"/>
            <a:ext cx="2438400" cy="2500330"/>
          </a:xfrm>
          <a:prstGeom prst="rect">
            <a:avLst/>
          </a:prstGeom>
          <a:noFill/>
          <a:ln w="9525">
            <a:noFill/>
            <a:miter lim="800000"/>
            <a:headEnd/>
            <a:tailEnd/>
          </a:ln>
        </p:spPr>
      </p:pic>
      <p:sp>
        <p:nvSpPr>
          <p:cNvPr id="5" name="AutoShape 8"/>
          <p:cNvSpPr>
            <a:spLocks noChangeArrowheads="1"/>
          </p:cNvSpPr>
          <p:nvPr/>
        </p:nvSpPr>
        <p:spPr bwMode="auto">
          <a:xfrm>
            <a:off x="1907704" y="4157630"/>
            <a:ext cx="5429288" cy="1143008"/>
          </a:xfrm>
          <a:prstGeom prst="roundRect">
            <a:avLst/>
          </a:prstGeom>
          <a:gradFill flip="none" rotWithShape="1">
            <a:gsLst>
              <a:gs pos="0">
                <a:srgbClr val="FFCF01"/>
              </a:gs>
              <a:gs pos="90000">
                <a:srgbClr val="E22000"/>
              </a:gs>
            </a:gsLst>
            <a:lin ang="18900000" scaled="1"/>
            <a:tileRect/>
          </a:gradFill>
          <a:ln w="25400">
            <a:noFill/>
          </a:ln>
          <a:effectLst>
            <a:outerShdw blurRad="225425" dist="38100" dir="5220000" algn="ctr">
              <a:srgbClr val="000000">
                <a:alpha val="33000"/>
              </a:srgbClr>
            </a:outerShdw>
          </a:effectLst>
          <a:scene3d>
            <a:camera prst="orthographicFront"/>
            <a:lightRig rig="flat" dir="t"/>
          </a:scene3d>
          <a:sp3d extrusionH="304800">
            <a:bevelT w="101600" prst="convex"/>
            <a:bevelB w="0" h="6350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eaLnBrk="0" fontAlgn="ctr" hangingPunct="0">
              <a:lnSpc>
                <a:spcPct val="118000"/>
              </a:lnSpc>
              <a:spcBef>
                <a:spcPts val="0"/>
              </a:spcBef>
              <a:spcAft>
                <a:spcPts val="0"/>
              </a:spcAft>
              <a:buClr>
                <a:srgbClr val="FF0000"/>
              </a:buClr>
              <a:buSzPct val="70000"/>
              <a:tabLst>
                <a:tab pos="723900" algn="l"/>
                <a:tab pos="1447800" algn="l"/>
                <a:tab pos="2171700" algn="l"/>
                <a:tab pos="2895600" algn="l"/>
                <a:tab pos="3619500" algn="l"/>
                <a:tab pos="4343400" algn="l"/>
                <a:tab pos="5067300" algn="l"/>
                <a:tab pos="5791200" algn="l"/>
                <a:tab pos="6515100" algn="l"/>
                <a:tab pos="7239000" algn="l"/>
              </a:tabLst>
              <a:defRPr/>
            </a:pPr>
            <a:endParaRPr lang="en-US" altLang="zh-CN" sz="1600" dirty="0">
              <a:solidFill>
                <a:prstClr val="white"/>
              </a:solidFill>
              <a:effectLst>
                <a:reflection blurRad="6350" stA="50000" endA="300" endPos="50000" dist="29997" dir="5400000" sy="-100000" algn="bl" rotWithShape="0"/>
              </a:effectLst>
              <a:latin typeface="微软雅黑" pitchFamily="34" charset="-122"/>
              <a:ea typeface="微软雅黑" pitchFamily="34" charset="-122"/>
            </a:endParaRPr>
          </a:p>
        </p:txBody>
      </p:sp>
      <p:grpSp>
        <p:nvGrpSpPr>
          <p:cNvPr id="6" name="组合 4"/>
          <p:cNvGrpSpPr>
            <a:grpSpLocks/>
          </p:cNvGrpSpPr>
          <p:nvPr/>
        </p:nvGrpSpPr>
        <p:grpSpPr bwMode="auto">
          <a:xfrm>
            <a:off x="3086100" y="4198938"/>
            <a:ext cx="3071813" cy="1071562"/>
            <a:chOff x="4571999" y="3571876"/>
            <a:chExt cx="4071966" cy="1071570"/>
          </a:xfrm>
        </p:grpSpPr>
        <p:sp>
          <p:nvSpPr>
            <p:cNvPr id="7" name="AutoShape 4"/>
            <p:cNvSpPr>
              <a:spLocks noChangeArrowheads="1"/>
            </p:cNvSpPr>
            <p:nvPr/>
          </p:nvSpPr>
          <p:spPr bwMode="auto">
            <a:xfrm>
              <a:off x="4571999" y="3571876"/>
              <a:ext cx="4071966" cy="1071570"/>
            </a:xfrm>
            <a:prstGeom prst="roundRect">
              <a:avLst>
                <a:gd name="adj" fmla="val 11741"/>
              </a:avLst>
            </a:prstGeom>
            <a:solidFill>
              <a:schemeClr val="bg1">
                <a:alpha val="60000"/>
              </a:schemeClr>
            </a:solidFill>
            <a:ln w="25400">
              <a:noFill/>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tabLst>
                  <a:tab pos="136525" algn="l"/>
                </a:tabLst>
                <a:defRPr/>
              </a:pPr>
              <a:endParaRPr lang="en-US" altLang="zh-CN" sz="1400" dirty="0">
                <a:solidFill>
                  <a:prstClr val="white"/>
                </a:solidFill>
                <a:latin typeface="微软雅黑" pitchFamily="34" charset="-122"/>
                <a:ea typeface="微软雅黑" pitchFamily="34" charset="-122"/>
              </a:endParaRPr>
            </a:p>
          </p:txBody>
        </p:sp>
        <p:sp>
          <p:nvSpPr>
            <p:cNvPr id="8" name="TextBox 147"/>
            <p:cNvSpPr txBox="1">
              <a:spLocks noChangeArrowheads="1"/>
            </p:cNvSpPr>
            <p:nvPr/>
          </p:nvSpPr>
          <p:spPr bwMode="auto">
            <a:xfrm>
              <a:off x="4786315" y="3882900"/>
              <a:ext cx="3643337" cy="461665"/>
            </a:xfrm>
            <a:prstGeom prst="rect">
              <a:avLst/>
            </a:prstGeom>
            <a:noFill/>
            <a:ln w="9525">
              <a:noFill/>
              <a:miter lim="800000"/>
              <a:headEnd/>
              <a:tailEnd/>
            </a:ln>
          </p:spPr>
          <p:txBody>
            <a:bodyPr anchor="ctr">
              <a:spAutoFit/>
            </a:bodyPr>
            <a:lstStyle/>
            <a:p>
              <a:pPr algn="ctr" fontAlgn="ctr">
                <a:spcBef>
                  <a:spcPts val="0"/>
                </a:spcBef>
                <a:spcAft>
                  <a:spcPts val="0"/>
                </a:spcAft>
                <a:buClr>
                  <a:srgbClr val="FF0000"/>
                </a:buClr>
                <a:buSzPct val="70000"/>
                <a:defRPr/>
              </a:pPr>
              <a:r>
                <a:rPr kumimoji="1" lang="zh-CN" altLang="en-US" sz="2400" dirty="0">
                  <a:solidFill>
                    <a:prstClr val="black"/>
                  </a:solidFill>
                  <a:effectLst>
                    <a:reflection blurRad="6350" stA="50000" endA="300" endPos="50000" dist="29997" dir="5400000" sy="-100000" algn="bl" rotWithShape="0"/>
                  </a:effectLst>
                  <a:latin typeface="微软雅黑" pitchFamily="34" charset="-122"/>
                  <a:ea typeface="微软雅黑" pitchFamily="34" charset="-122"/>
                </a:rPr>
                <a:t>休息</a:t>
              </a:r>
              <a:r>
                <a:rPr kumimoji="1" lang="en-US" altLang="zh-CN" sz="2400" dirty="0" smtClean="0">
                  <a:solidFill>
                    <a:prstClr val="black"/>
                  </a:solidFill>
                  <a:effectLst>
                    <a:reflection blurRad="6350" stA="50000" endA="300" endPos="50000" dist="29997" dir="5400000" sy="-100000" algn="bl" rotWithShape="0"/>
                  </a:effectLst>
                  <a:latin typeface="微软雅黑" pitchFamily="34" charset="-122"/>
                  <a:ea typeface="微软雅黑" pitchFamily="34" charset="-122"/>
                </a:rPr>
                <a:t>10</a:t>
              </a:r>
              <a:r>
                <a:rPr kumimoji="1" lang="zh-CN" altLang="en-US" sz="2400" dirty="0" smtClean="0">
                  <a:solidFill>
                    <a:prstClr val="black"/>
                  </a:solidFill>
                  <a:effectLst>
                    <a:reflection blurRad="6350" stA="50000" endA="300" endPos="50000" dist="29997" dir="5400000" sy="-100000" algn="bl" rotWithShape="0"/>
                  </a:effectLst>
                  <a:latin typeface="微软雅黑" pitchFamily="34" charset="-122"/>
                  <a:ea typeface="微软雅黑" pitchFamily="34" charset="-122"/>
                </a:rPr>
                <a:t>分钟</a:t>
              </a:r>
              <a:endParaRPr kumimoji="1" lang="zh-CN" altLang="en-US" sz="2400" dirty="0">
                <a:solidFill>
                  <a:prstClr val="black"/>
                </a:solidFill>
                <a:effectLst>
                  <a:reflection blurRad="6350" stA="50000" endA="300" endPos="50000" dist="29997" dir="5400000" sy="-100000" algn="bl" rotWithShape="0"/>
                </a:effectLst>
                <a:latin typeface="微软雅黑" pitchFamily="34" charset="-122"/>
                <a:ea typeface="微软雅黑" pitchFamily="34" charset="-122"/>
              </a:endParaRPr>
            </a:p>
          </p:txBody>
        </p:sp>
      </p:gr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357170"/>
            <a:ext cx="8229600" cy="952500"/>
          </a:xfrm>
        </p:spPr>
        <p:txBody>
          <a:bodyPr>
            <a:normAutofit fontScale="90000"/>
          </a:bodyPr>
          <a:lstStyle/>
          <a:p>
            <a:pPr algn="l"/>
            <a:r>
              <a:rPr lang="zh-CN" altLang="en-US" dirty="0" smtClean="0">
                <a:latin typeface="方正粗圆简体" pitchFamily="65" charset="-122"/>
                <a:ea typeface="方正粗圆简体" pitchFamily="65" charset="-122"/>
              </a:rPr>
              <a:t>劳动关系解除与终止问题（第七十二条至第九十九条）</a:t>
            </a:r>
            <a:endParaRPr lang="zh-CN" altLang="en-US" dirty="0">
              <a:latin typeface="方正粗圆简体" pitchFamily="65" charset="-122"/>
              <a:ea typeface="方正粗圆简体" pitchFamily="65" charset="-122"/>
            </a:endParaRPr>
          </a:p>
        </p:txBody>
      </p:sp>
      <p:sp>
        <p:nvSpPr>
          <p:cNvPr id="3" name="内容占位符 2"/>
          <p:cNvSpPr>
            <a:spLocks noGrp="1"/>
          </p:cNvSpPr>
          <p:nvPr>
            <p:ph idx="1"/>
          </p:nvPr>
        </p:nvSpPr>
        <p:spPr>
          <a:xfrm>
            <a:off x="428596" y="1476356"/>
            <a:ext cx="8229600" cy="4595854"/>
          </a:xfrm>
        </p:spPr>
        <p:txBody>
          <a:bodyPr>
            <a:normAutofit fontScale="92500" lnSpcReduction="20000"/>
          </a:bodyPr>
          <a:lstStyle/>
          <a:p>
            <a:pPr>
              <a:buNone/>
            </a:pPr>
            <a:r>
              <a:rPr lang="zh-CN" altLang="en-US" dirty="0" smtClean="0">
                <a:latin typeface="华文中宋" pitchFamily="2" charset="-122"/>
                <a:ea typeface="华文中宋" pitchFamily="2" charset="-122"/>
              </a:rPr>
              <a:t>一、第七十九条（修改条款）</a:t>
            </a:r>
            <a:endParaRPr lang="en-US" altLang="zh-CN" dirty="0" smtClean="0">
              <a:latin typeface="华文中宋" pitchFamily="2" charset="-122"/>
              <a:ea typeface="华文中宋" pitchFamily="2" charset="-122"/>
            </a:endParaRPr>
          </a:p>
          <a:p>
            <a:pPr lvl="0">
              <a:buNone/>
            </a:pPr>
            <a:r>
              <a:rPr lang="zh-CN" altLang="en-US" sz="2400" dirty="0" smtClean="0">
                <a:latin typeface="华文楷体" pitchFamily="2" charset="-122"/>
                <a:ea typeface="华文楷体" pitchFamily="2" charset="-122"/>
              </a:rPr>
              <a:t>             在用工之日起</a:t>
            </a:r>
            <a:r>
              <a:rPr lang="zh-CN" altLang="en-US" sz="2400" dirty="0" smtClean="0">
                <a:solidFill>
                  <a:srgbClr val="FF0000"/>
                </a:solidFill>
                <a:latin typeface="华文楷体" pitchFamily="2" charset="-122"/>
                <a:ea typeface="华文楷体" pitchFamily="2" charset="-122"/>
              </a:rPr>
              <a:t>一个月内</a:t>
            </a:r>
            <a:r>
              <a:rPr lang="zh-CN" altLang="en-US" sz="2400" dirty="0" smtClean="0">
                <a:latin typeface="华文楷体" pitchFamily="2" charset="-122"/>
                <a:ea typeface="华文楷体" pitchFamily="2" charset="-122"/>
              </a:rPr>
              <a:t>，劳动者拒绝签订书面劳动合同，用人单位书面提出终止劳动关系的，用人单位</a:t>
            </a:r>
            <a:r>
              <a:rPr lang="zh-CN" altLang="en-US" sz="2400" dirty="0" smtClean="0">
                <a:solidFill>
                  <a:srgbClr val="FF0000"/>
                </a:solidFill>
                <a:latin typeface="华文楷体" pitchFamily="2" charset="-122"/>
                <a:ea typeface="华文楷体" pitchFamily="2" charset="-122"/>
              </a:rPr>
              <a:t>无需支付经济补偿</a:t>
            </a:r>
            <a:r>
              <a:rPr lang="zh-CN" altLang="en-US" sz="2400" dirty="0" smtClean="0">
                <a:latin typeface="华文楷体" pitchFamily="2" charset="-122"/>
                <a:ea typeface="华文楷体" pitchFamily="2" charset="-122"/>
              </a:rPr>
              <a:t>，但应当依法向劳动者支付其实际工作期间的</a:t>
            </a:r>
            <a:r>
              <a:rPr lang="zh-CN" altLang="en-US" sz="2400" dirty="0" smtClean="0">
                <a:solidFill>
                  <a:srgbClr val="FF0000"/>
                </a:solidFill>
                <a:latin typeface="华文楷体" pitchFamily="2" charset="-122"/>
                <a:ea typeface="华文楷体" pitchFamily="2" charset="-122"/>
              </a:rPr>
              <a:t>劳动报酬</a:t>
            </a:r>
            <a:r>
              <a:rPr lang="zh-CN" altLang="en-US" sz="2400" dirty="0" smtClean="0">
                <a:latin typeface="华文楷体" pitchFamily="2" charset="-122"/>
                <a:ea typeface="华文楷体" pitchFamily="2" charset="-122"/>
              </a:rPr>
              <a:t>。</a:t>
            </a:r>
          </a:p>
          <a:p>
            <a:pPr>
              <a:buNone/>
            </a:pPr>
            <a:r>
              <a:rPr lang="zh-CN" altLang="en-US" sz="2400" dirty="0" smtClean="0">
                <a:latin typeface="华文楷体" pitchFamily="2" charset="-122"/>
                <a:ea typeface="华文楷体" pitchFamily="2" charset="-122"/>
              </a:rPr>
              <a:t>            在自用工之日起</a:t>
            </a:r>
            <a:r>
              <a:rPr lang="zh-CN" altLang="en-US" sz="2400" dirty="0" smtClean="0">
                <a:solidFill>
                  <a:srgbClr val="FF0000"/>
                </a:solidFill>
                <a:latin typeface="华文楷体" pitchFamily="2" charset="-122"/>
                <a:ea typeface="华文楷体" pitchFamily="2" charset="-122"/>
              </a:rPr>
              <a:t>超过一个月不满一年期间</a:t>
            </a:r>
            <a:r>
              <a:rPr lang="zh-CN" altLang="en-US" sz="2400" dirty="0" smtClean="0">
                <a:latin typeface="华文楷体" pitchFamily="2" charset="-122"/>
                <a:ea typeface="华文楷体" pitchFamily="2" charset="-122"/>
              </a:rPr>
              <a:t>，劳动者拒绝签订书面劳动合同，用人单位书面提出终止劳动关系的，用人单位除向劳动者</a:t>
            </a:r>
            <a:r>
              <a:rPr lang="zh-CN" altLang="en-US" sz="2400" dirty="0" smtClean="0">
                <a:solidFill>
                  <a:srgbClr val="FF0000"/>
                </a:solidFill>
                <a:latin typeface="华文楷体" pitchFamily="2" charset="-122"/>
                <a:ea typeface="华文楷体" pitchFamily="2" charset="-122"/>
              </a:rPr>
              <a:t>支付劳动报酬外</a:t>
            </a:r>
            <a:r>
              <a:rPr lang="zh-CN" altLang="en-US" sz="2400" dirty="0" smtClean="0">
                <a:latin typeface="华文楷体" pitchFamily="2" charset="-122"/>
                <a:ea typeface="华文楷体" pitchFamily="2" charset="-122"/>
              </a:rPr>
              <a:t>，还应支付终止劳动关系的</a:t>
            </a:r>
            <a:r>
              <a:rPr lang="zh-CN" altLang="en-US" sz="2400" dirty="0" smtClean="0">
                <a:solidFill>
                  <a:srgbClr val="FF0000"/>
                </a:solidFill>
                <a:latin typeface="华文楷体" pitchFamily="2" charset="-122"/>
                <a:ea typeface="华文楷体" pitchFamily="2" charset="-122"/>
              </a:rPr>
              <a:t>经济补偿</a:t>
            </a:r>
            <a:r>
              <a:rPr lang="zh-CN" altLang="en-US" sz="2400" dirty="0" smtClean="0">
                <a:latin typeface="华文楷体" pitchFamily="2" charset="-122"/>
                <a:ea typeface="华文楷体" pitchFamily="2" charset="-122"/>
              </a:rPr>
              <a:t>。</a:t>
            </a:r>
          </a:p>
          <a:p>
            <a:pPr>
              <a:buNone/>
            </a:pPr>
            <a:r>
              <a:rPr lang="zh-CN" altLang="en-US" sz="2400" dirty="0" smtClean="0">
                <a:latin typeface="华文楷体" pitchFamily="2" charset="-122"/>
                <a:ea typeface="华文楷体" pitchFamily="2" charset="-122"/>
              </a:rPr>
              <a:t>            自用工之日起</a:t>
            </a:r>
            <a:r>
              <a:rPr lang="zh-CN" altLang="en-US" sz="2400" dirty="0" smtClean="0">
                <a:solidFill>
                  <a:srgbClr val="FF0000"/>
                </a:solidFill>
                <a:latin typeface="华文楷体" pitchFamily="2" charset="-122"/>
                <a:ea typeface="华文楷体" pitchFamily="2" charset="-122"/>
              </a:rPr>
              <a:t>满一年后</a:t>
            </a:r>
            <a:r>
              <a:rPr lang="zh-CN" altLang="en-US" sz="2400" dirty="0" smtClean="0">
                <a:latin typeface="华文楷体" pitchFamily="2" charset="-122"/>
                <a:ea typeface="华文楷体" pitchFamily="2" charset="-122"/>
              </a:rPr>
              <a:t>，用人单位未与劳动者订立书面劳动合同的，视为自用工之日起满一年的当日已经与劳动者订立了无固定期限劳动合同，用人单位应当立即与劳动者补订书面劳动合同。</a:t>
            </a:r>
          </a:p>
          <a:p>
            <a:pPr>
              <a:buNone/>
            </a:pPr>
            <a:r>
              <a:rPr lang="zh-CN" altLang="en-US" sz="2400" dirty="0" smtClean="0">
                <a:latin typeface="华文楷体" pitchFamily="2" charset="-122"/>
                <a:ea typeface="华文楷体" pitchFamily="2" charset="-122"/>
              </a:rPr>
              <a:t>             劳动合同期满后，劳动者继续在用人单位工作的，参照上述规定处理。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1000" fill="hold"/>
                                        <p:tgtEl>
                                          <p:spTgt spid="3">
                                            <p:txEl>
                                              <p:pRg st="1" end="1"/>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 calcmode="lin" valueType="num">
                                      <p:cBhvr additive="base">
                                        <p:cTn id="16"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7" dur="1000" fill="hold"/>
                                        <p:tgtEl>
                                          <p:spTgt spid="3">
                                            <p:txEl>
                                              <p:pRg st="2" end="2"/>
                                            </p:txEl>
                                          </p:spTgt>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 calcmode="lin" valueType="num">
                                      <p:cBhvr additive="base">
                                        <p:cTn id="2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1" dur="1000" fill="hold"/>
                                        <p:tgtEl>
                                          <p:spTgt spid="3">
                                            <p:txEl>
                                              <p:pRg st="3" end="3"/>
                                            </p:txEl>
                                          </p:spTgt>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 calcmode="lin" valueType="num">
                                      <p:cBhvr additive="base">
                                        <p:cTn id="24"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5" dur="1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dirty="0" smtClean="0">
                <a:latin typeface="方正粗圆简体" pitchFamily="65" charset="-122"/>
                <a:ea typeface="方正粗圆简体" pitchFamily="65" charset="-122"/>
              </a:rPr>
              <a:t>案件受理（第一条至第十二条）</a:t>
            </a:r>
            <a:endParaRPr lang="zh-CN" altLang="en-US" dirty="0">
              <a:latin typeface="方正粗圆简体" pitchFamily="65" charset="-122"/>
              <a:ea typeface="方正粗圆简体" pitchFamily="65" charset="-122"/>
            </a:endParaRPr>
          </a:p>
        </p:txBody>
      </p:sp>
      <p:sp>
        <p:nvSpPr>
          <p:cNvPr id="3" name="内容占位符 2"/>
          <p:cNvSpPr>
            <a:spLocks noGrp="1"/>
          </p:cNvSpPr>
          <p:nvPr>
            <p:ph idx="1"/>
          </p:nvPr>
        </p:nvSpPr>
        <p:spPr/>
        <p:txBody>
          <a:bodyPr>
            <a:normAutofit/>
          </a:bodyPr>
          <a:lstStyle/>
          <a:p>
            <a:pPr>
              <a:buNone/>
            </a:pPr>
            <a:r>
              <a:rPr lang="zh-CN" altLang="en-US" sz="3000" dirty="0" smtClean="0">
                <a:latin typeface="华文中宋" pitchFamily="2" charset="-122"/>
                <a:ea typeface="华文中宋" pitchFamily="2" charset="-122"/>
              </a:rPr>
              <a:t>二、第五条（保留条款）</a:t>
            </a:r>
            <a:endParaRPr lang="en-US" altLang="zh-CN" sz="3000" dirty="0" smtClean="0">
              <a:latin typeface="华文中宋" pitchFamily="2" charset="-122"/>
              <a:ea typeface="华文中宋" pitchFamily="2" charset="-122"/>
            </a:endParaRPr>
          </a:p>
          <a:p>
            <a:pPr>
              <a:buNone/>
            </a:pPr>
            <a:r>
              <a:rPr lang="zh-CN" altLang="en-US" sz="2400" dirty="0" smtClean="0">
                <a:latin typeface="华文楷体" pitchFamily="2" charset="-122"/>
                <a:ea typeface="华文楷体" pitchFamily="2" charset="-122"/>
              </a:rPr>
              <a:t>          职工</a:t>
            </a:r>
            <a:r>
              <a:rPr lang="zh-CN" altLang="en-US" sz="2400" dirty="0" smtClean="0">
                <a:solidFill>
                  <a:srgbClr val="FF0000"/>
                </a:solidFill>
                <a:latin typeface="华文楷体" pitchFamily="2" charset="-122"/>
                <a:ea typeface="华文楷体" pitchFamily="2" charset="-122"/>
              </a:rPr>
              <a:t>履行职务</a:t>
            </a:r>
            <a:r>
              <a:rPr lang="zh-CN" altLang="en-US" sz="2400" dirty="0" smtClean="0">
                <a:latin typeface="华文楷体" pitchFamily="2" charset="-122"/>
                <a:ea typeface="华文楷体" pitchFamily="2" charset="-122"/>
              </a:rPr>
              <a:t>在单位</a:t>
            </a:r>
            <a:r>
              <a:rPr lang="zh-CN" altLang="en-US" sz="2400" dirty="0" smtClean="0">
                <a:solidFill>
                  <a:srgbClr val="FF0000"/>
                </a:solidFill>
                <a:latin typeface="华文楷体" pitchFamily="2" charset="-122"/>
                <a:ea typeface="华文楷体" pitchFamily="2" charset="-122"/>
              </a:rPr>
              <a:t>借款挂帐</a:t>
            </a:r>
            <a:r>
              <a:rPr lang="zh-CN" altLang="en-US" sz="2400" dirty="0" smtClean="0">
                <a:latin typeface="华文楷体" pitchFamily="2" charset="-122"/>
                <a:ea typeface="华文楷体" pitchFamily="2" charset="-122"/>
              </a:rPr>
              <a:t>发生的纠纷，一方以劳动争议或以其他理由向人民法院起诉的，裁定不予受理；已受理的，裁定驳回起诉。</a:t>
            </a:r>
            <a:endParaRPr lang="en-US" altLang="zh-CN" sz="2400" dirty="0" smtClean="0">
              <a:latin typeface="华文楷体" pitchFamily="2" charset="-122"/>
              <a:ea typeface="华文楷体" pitchFamily="2" charset="-122"/>
            </a:endParaRPr>
          </a:p>
          <a:p>
            <a:pPr>
              <a:buFont typeface="Wingdings" pitchFamily="2" charset="2"/>
              <a:buChar char="Ø"/>
            </a:pPr>
            <a:r>
              <a:rPr lang="zh-CN" altLang="en-US" sz="2400" dirty="0" smtClean="0">
                <a:latin typeface="华文楷体" pitchFamily="2" charset="-122"/>
                <a:ea typeface="华文楷体" pitchFamily="2" charset="-122"/>
              </a:rPr>
              <a:t>企业内部管理行为；</a:t>
            </a:r>
            <a:endParaRPr lang="en-US" altLang="zh-CN" sz="2400" dirty="0" smtClean="0">
              <a:latin typeface="华文楷体" pitchFamily="2" charset="-122"/>
              <a:ea typeface="华文楷体" pitchFamily="2" charset="-122"/>
            </a:endParaRPr>
          </a:p>
          <a:p>
            <a:pPr>
              <a:buFont typeface="Wingdings" pitchFamily="2" charset="2"/>
              <a:buChar char="Ø"/>
            </a:pPr>
            <a:r>
              <a:rPr lang="zh-CN" altLang="en-US" sz="2400" dirty="0" smtClean="0">
                <a:latin typeface="华文楷体" pitchFamily="2" charset="-122"/>
                <a:ea typeface="华文楷体" pitchFamily="2" charset="-122"/>
              </a:rPr>
              <a:t>包括两种情况</a:t>
            </a:r>
            <a:endParaRPr lang="en-US" altLang="zh-CN" sz="2400" dirty="0" smtClean="0">
              <a:latin typeface="华文楷体" pitchFamily="2" charset="-122"/>
              <a:ea typeface="华文楷体" pitchFamily="2" charset="-122"/>
            </a:endParaRPr>
          </a:p>
          <a:p>
            <a:pPr lvl="1">
              <a:buFont typeface="Wingdings" pitchFamily="2" charset="2"/>
              <a:buChar char="p"/>
            </a:pPr>
            <a:r>
              <a:rPr lang="zh-CN" altLang="en-US" sz="2000" dirty="0" smtClean="0">
                <a:latin typeface="华文楷体" pitchFamily="2" charset="-122"/>
                <a:ea typeface="华文楷体" pitchFamily="2" charset="-122"/>
              </a:rPr>
              <a:t>单位预支款项，要求劳动者退还；</a:t>
            </a:r>
            <a:endParaRPr lang="en-US" altLang="zh-CN" sz="2000" dirty="0" smtClean="0">
              <a:latin typeface="华文楷体" pitchFamily="2" charset="-122"/>
              <a:ea typeface="华文楷体" pitchFamily="2" charset="-122"/>
            </a:endParaRPr>
          </a:p>
          <a:p>
            <a:pPr lvl="1">
              <a:buFont typeface="Wingdings" pitchFamily="2" charset="2"/>
              <a:buChar char="p"/>
            </a:pPr>
            <a:r>
              <a:rPr lang="zh-CN" altLang="en-US" sz="2000" dirty="0" smtClean="0">
                <a:latin typeface="华文楷体" pitchFamily="2" charset="-122"/>
                <a:ea typeface="华文楷体" pitchFamily="2" charset="-122"/>
              </a:rPr>
              <a:t>劳动者垫付款项，要求单位保险；</a:t>
            </a:r>
            <a:endParaRPr lang="en-US" altLang="zh-CN" sz="2000" dirty="0" smtClean="0">
              <a:latin typeface="华文楷体" pitchFamily="2" charset="-122"/>
              <a:ea typeface="华文楷体" pitchFamily="2" charset="-122"/>
            </a:endParaRPr>
          </a:p>
          <a:p>
            <a:pPr>
              <a:buFont typeface="Wingdings" pitchFamily="2" charset="2"/>
              <a:buChar char="Ø"/>
            </a:pPr>
            <a:r>
              <a:rPr lang="zh-CN" altLang="en-US" sz="2400" dirty="0" smtClean="0">
                <a:latin typeface="华文楷体" pitchFamily="2" charset="-122"/>
                <a:ea typeface="华文楷体" pitchFamily="2" charset="-122"/>
              </a:rPr>
              <a:t>必须是履行职务发生的。</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diamond(in)">
                                      <p:cBhvr>
                                        <p:cTn id="18" dur="100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diamond(in)">
                                      <p:cBhvr>
                                        <p:cTn id="23" dur="1000"/>
                                        <p:tgtEl>
                                          <p:spTgt spid="3">
                                            <p:txEl>
                                              <p:pRg st="3" end="3"/>
                                            </p:txEl>
                                          </p:spTgt>
                                        </p:tgtEl>
                                      </p:cBhvr>
                                    </p:animEffect>
                                  </p:childTnLst>
                                </p:cTn>
                              </p:par>
                              <p:par>
                                <p:cTn id="24" presetID="8" presetClass="entr" presetSubtype="16" fill="hold"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diamond(in)">
                                      <p:cBhvr>
                                        <p:cTn id="26" dur="1000"/>
                                        <p:tgtEl>
                                          <p:spTgt spid="3">
                                            <p:txEl>
                                              <p:pRg st="4" end="4"/>
                                            </p:txEl>
                                          </p:spTgt>
                                        </p:tgtEl>
                                      </p:cBhvr>
                                    </p:animEffect>
                                  </p:childTnLst>
                                </p:cTn>
                              </p:par>
                              <p:par>
                                <p:cTn id="27" presetID="8" presetClass="entr" presetSubtype="16" fill="hold"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diamond(in)">
                                      <p:cBhvr>
                                        <p:cTn id="29" dur="1000"/>
                                        <p:tgtEl>
                                          <p:spTgt spid="3">
                                            <p:txEl>
                                              <p:pRg st="5" end="5"/>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8" presetClass="entr" presetSubtype="16" fill="hold" nodeType="clickEffect">
                                  <p:stCondLst>
                                    <p:cond delay="0"/>
                                  </p:stCondLst>
                                  <p:childTnLst>
                                    <p:set>
                                      <p:cBhvr>
                                        <p:cTn id="33" dur="1" fill="hold">
                                          <p:stCondLst>
                                            <p:cond delay="0"/>
                                          </p:stCondLst>
                                        </p:cTn>
                                        <p:tgtEl>
                                          <p:spTgt spid="3">
                                            <p:txEl>
                                              <p:pRg st="6" end="6"/>
                                            </p:txEl>
                                          </p:spTgt>
                                        </p:tgtEl>
                                        <p:attrNameLst>
                                          <p:attrName>style.visibility</p:attrName>
                                        </p:attrNameLst>
                                      </p:cBhvr>
                                      <p:to>
                                        <p:strVal val="visible"/>
                                      </p:to>
                                    </p:set>
                                    <p:animEffect transition="in" filter="diamond(in)">
                                      <p:cBhvr>
                                        <p:cTn id="34"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357170"/>
            <a:ext cx="8229600" cy="952500"/>
          </a:xfrm>
        </p:spPr>
        <p:txBody>
          <a:bodyPr>
            <a:normAutofit fontScale="90000"/>
          </a:bodyPr>
          <a:lstStyle/>
          <a:p>
            <a:pPr algn="l"/>
            <a:r>
              <a:rPr lang="zh-CN" altLang="en-US" dirty="0" smtClean="0">
                <a:latin typeface="方正粗圆简体" pitchFamily="65" charset="-122"/>
                <a:ea typeface="方正粗圆简体" pitchFamily="65" charset="-122"/>
              </a:rPr>
              <a:t>劳动关系解除与终止问题（第七十二条至第九十九条）</a:t>
            </a:r>
            <a:endParaRPr lang="zh-CN" altLang="en-US" dirty="0">
              <a:latin typeface="方正粗圆简体" pitchFamily="65" charset="-122"/>
              <a:ea typeface="方正粗圆简体" pitchFamily="65" charset="-122"/>
            </a:endParaRPr>
          </a:p>
        </p:txBody>
      </p:sp>
      <p:sp>
        <p:nvSpPr>
          <p:cNvPr id="3" name="内容占位符 2"/>
          <p:cNvSpPr>
            <a:spLocks noGrp="1"/>
          </p:cNvSpPr>
          <p:nvPr>
            <p:ph idx="1"/>
          </p:nvPr>
        </p:nvSpPr>
        <p:spPr>
          <a:xfrm>
            <a:off x="428596" y="1476356"/>
            <a:ext cx="8229600" cy="4595854"/>
          </a:xfrm>
        </p:spPr>
        <p:txBody>
          <a:bodyPr>
            <a:normAutofit/>
          </a:bodyPr>
          <a:lstStyle/>
          <a:p>
            <a:pPr>
              <a:buNone/>
            </a:pPr>
            <a:r>
              <a:rPr lang="zh-CN" altLang="en-US" sz="3000" dirty="0" smtClean="0">
                <a:latin typeface="华文中宋" pitchFamily="2" charset="-122"/>
                <a:ea typeface="华文中宋" pitchFamily="2" charset="-122"/>
              </a:rPr>
              <a:t>一、第七十九条（修改条款）</a:t>
            </a:r>
            <a:endParaRPr lang="en-US" altLang="zh-CN" sz="3000" dirty="0" smtClean="0">
              <a:latin typeface="华文中宋" pitchFamily="2" charset="-122"/>
              <a:ea typeface="华文中宋" pitchFamily="2" charset="-122"/>
            </a:endParaRPr>
          </a:p>
          <a:p>
            <a:pPr lvl="0">
              <a:buFont typeface="Wingdings" pitchFamily="2" charset="2"/>
              <a:buChar char="Ø"/>
            </a:pPr>
            <a:r>
              <a:rPr lang="zh-CN" altLang="en-US" sz="2400" dirty="0" smtClean="0">
                <a:latin typeface="华文楷体" pitchFamily="2" charset="-122"/>
                <a:ea typeface="华文楷体" pitchFamily="2" charset="-122"/>
              </a:rPr>
              <a:t>劳动者拒绝签订劳动合同，用人单位在一年内均可终止劳动关系；</a:t>
            </a:r>
            <a:endParaRPr lang="en-US" altLang="zh-CN" sz="2400" dirty="0" smtClean="0">
              <a:latin typeface="华文楷体" pitchFamily="2" charset="-122"/>
              <a:ea typeface="华文楷体" pitchFamily="2" charset="-122"/>
            </a:endParaRPr>
          </a:p>
          <a:p>
            <a:pPr lvl="1">
              <a:buFont typeface="Wingdings" pitchFamily="2" charset="2"/>
              <a:buChar char="p"/>
            </a:pPr>
            <a:r>
              <a:rPr lang="zh-CN" altLang="en-US" sz="2000" dirty="0" smtClean="0">
                <a:latin typeface="华文楷体" pitchFamily="2" charset="-122"/>
                <a:ea typeface="华文楷体" pitchFamily="2" charset="-122"/>
              </a:rPr>
              <a:t>一个月内终止的：支付劳动报酬；</a:t>
            </a:r>
            <a:endParaRPr lang="en-US" altLang="zh-CN" sz="2000" dirty="0" smtClean="0">
              <a:latin typeface="华文楷体" pitchFamily="2" charset="-122"/>
              <a:ea typeface="华文楷体" pitchFamily="2" charset="-122"/>
            </a:endParaRPr>
          </a:p>
          <a:p>
            <a:pPr lvl="1">
              <a:buFont typeface="Wingdings" pitchFamily="2" charset="2"/>
              <a:buChar char="p"/>
            </a:pPr>
            <a:r>
              <a:rPr lang="zh-CN" altLang="en-US" sz="2000" dirty="0" smtClean="0">
                <a:latin typeface="华文楷体" pitchFamily="2" charset="-122"/>
                <a:ea typeface="华文楷体" pitchFamily="2" charset="-122"/>
              </a:rPr>
              <a:t>满一个月不满一年的：支付劳动报酬、二倍工资和经济补偿；</a:t>
            </a:r>
            <a:endParaRPr lang="en-US" altLang="zh-CN" sz="2000" dirty="0" smtClean="0">
              <a:latin typeface="华文楷体" pitchFamily="2" charset="-122"/>
              <a:ea typeface="华文楷体" pitchFamily="2" charset="-122"/>
            </a:endParaRPr>
          </a:p>
          <a:p>
            <a:pPr>
              <a:buFont typeface="Wingdings" pitchFamily="2" charset="2"/>
              <a:buChar char="Ø"/>
            </a:pPr>
            <a:r>
              <a:rPr lang="zh-CN" altLang="en-US" sz="2400" dirty="0" smtClean="0">
                <a:latin typeface="华文楷体" pitchFamily="2" charset="-122"/>
                <a:ea typeface="华文楷体" pitchFamily="2" charset="-122"/>
              </a:rPr>
              <a:t>劳动者拒绝签订劳动合同，用人单位超过一年未终止，视为双方已形成无固定期限劳动合同，不得再以劳动者拒签合同为由终止劳动关系。</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1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anim calcmode="lin" valueType="num">
                                      <p:cBhvr>
                                        <p:cTn id="1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4" dur="900" decel="100000" fill="hold"/>
                                        <p:tgtEl>
                                          <p:spTgt spid="3">
                                            <p:txEl>
                                              <p:pRg st="2" end="2"/>
                                            </p:txEl>
                                          </p:spTgt>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3">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37"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1000"/>
                                        <p:tgtEl>
                                          <p:spTgt spid="3">
                                            <p:txEl>
                                              <p:pRg st="3" end="3"/>
                                            </p:txEl>
                                          </p:spTgt>
                                        </p:tgtEl>
                                      </p:cBhvr>
                                    </p:animEffect>
                                    <p:anim calcmode="lin" valueType="num">
                                      <p:cBhvr>
                                        <p:cTn id="21"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2" dur="900" decel="100000" fill="hold"/>
                                        <p:tgtEl>
                                          <p:spTgt spid="3">
                                            <p:txEl>
                                              <p:pRg st="3" end="3"/>
                                            </p:txEl>
                                          </p:spTgt>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3">
                                            <p:txEl>
                                              <p:pRg st="3" end="3"/>
                                            </p:txEl>
                                          </p:spTgt>
                                        </p:tgtEl>
                                        <p:attrNameLst>
                                          <p:attrName>ppt_y</p:attrName>
                                        </p:attrNameLst>
                                      </p:cBhvr>
                                      <p:tavLst>
                                        <p:tav tm="0">
                                          <p:val>
                                            <p:strVal val="#ppt_y-.03"/>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blinds(horizontal)">
                                      <p:cBhvr>
                                        <p:cTn id="28"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357170"/>
            <a:ext cx="8229600" cy="952500"/>
          </a:xfrm>
        </p:spPr>
        <p:txBody>
          <a:bodyPr>
            <a:normAutofit fontScale="90000"/>
          </a:bodyPr>
          <a:lstStyle/>
          <a:p>
            <a:pPr algn="l"/>
            <a:r>
              <a:rPr lang="zh-CN" altLang="en-US" dirty="0" smtClean="0">
                <a:latin typeface="方正粗圆简体" pitchFamily="65" charset="-122"/>
                <a:ea typeface="方正粗圆简体" pitchFamily="65" charset="-122"/>
              </a:rPr>
              <a:t>劳动关系解除与终止问题（第七十二条至第九十九条）</a:t>
            </a:r>
            <a:endParaRPr lang="zh-CN" altLang="en-US" dirty="0">
              <a:latin typeface="方正粗圆简体" pitchFamily="65" charset="-122"/>
              <a:ea typeface="方正粗圆简体" pitchFamily="65" charset="-122"/>
            </a:endParaRPr>
          </a:p>
        </p:txBody>
      </p:sp>
      <p:sp>
        <p:nvSpPr>
          <p:cNvPr id="3" name="内容占位符 2"/>
          <p:cNvSpPr>
            <a:spLocks noGrp="1"/>
          </p:cNvSpPr>
          <p:nvPr>
            <p:ph idx="1"/>
          </p:nvPr>
        </p:nvSpPr>
        <p:spPr>
          <a:xfrm>
            <a:off x="428596" y="1476356"/>
            <a:ext cx="8229600" cy="4595854"/>
          </a:xfrm>
        </p:spPr>
        <p:txBody>
          <a:bodyPr>
            <a:normAutofit/>
          </a:bodyPr>
          <a:lstStyle/>
          <a:p>
            <a:pPr>
              <a:buNone/>
            </a:pPr>
            <a:r>
              <a:rPr lang="zh-CN" altLang="en-US" sz="3000" dirty="0" smtClean="0">
                <a:latin typeface="华文中宋" pitchFamily="2" charset="-122"/>
                <a:ea typeface="华文中宋" pitchFamily="2" charset="-122"/>
              </a:rPr>
              <a:t>二、第八十条（保留条款）</a:t>
            </a:r>
            <a:endParaRPr lang="en-US" altLang="zh-CN" sz="3000" dirty="0" smtClean="0">
              <a:latin typeface="华文中宋" pitchFamily="2" charset="-122"/>
              <a:ea typeface="华文中宋" pitchFamily="2" charset="-122"/>
            </a:endParaRPr>
          </a:p>
          <a:p>
            <a:pPr lvl="0">
              <a:buNone/>
            </a:pPr>
            <a:r>
              <a:rPr lang="zh-CN" altLang="en-US" sz="2400" dirty="0" smtClean="0">
                <a:latin typeface="华文楷体" pitchFamily="2" charset="-122"/>
                <a:ea typeface="华文楷体" pitchFamily="2" charset="-122"/>
              </a:rPr>
              <a:t>           用人单位在深圳市</a:t>
            </a:r>
            <a:r>
              <a:rPr lang="zh-CN" altLang="en-US" sz="2400" dirty="0" smtClean="0">
                <a:solidFill>
                  <a:srgbClr val="FF0000"/>
                </a:solidFill>
                <a:latin typeface="华文楷体" pitchFamily="2" charset="-122"/>
                <a:ea typeface="华文楷体" pitchFamily="2" charset="-122"/>
              </a:rPr>
              <a:t>行政区域内搬迁</a:t>
            </a:r>
            <a:r>
              <a:rPr lang="zh-CN" altLang="en-US" sz="2400" dirty="0" smtClean="0">
                <a:latin typeface="华文楷体" pitchFamily="2" charset="-122"/>
                <a:ea typeface="华文楷体" pitchFamily="2" charset="-122"/>
              </a:rPr>
              <a:t>，劳动者要求用人单位支付经济补偿的，</a:t>
            </a:r>
            <a:r>
              <a:rPr lang="zh-CN" altLang="en-US" sz="2400" dirty="0" smtClean="0">
                <a:solidFill>
                  <a:srgbClr val="FF0000"/>
                </a:solidFill>
                <a:latin typeface="华文楷体" pitchFamily="2" charset="-122"/>
                <a:ea typeface="华文楷体" pitchFamily="2" charset="-122"/>
              </a:rPr>
              <a:t>不予支持</a:t>
            </a:r>
            <a:r>
              <a:rPr lang="zh-CN" altLang="en-US" sz="2400" dirty="0" smtClean="0">
                <a:latin typeface="华文楷体" pitchFamily="2" charset="-122"/>
                <a:ea typeface="华文楷体" pitchFamily="2" charset="-122"/>
              </a:rPr>
              <a:t>。</a:t>
            </a:r>
          </a:p>
          <a:p>
            <a:pPr>
              <a:buNone/>
            </a:pPr>
            <a:r>
              <a:rPr lang="zh-CN" altLang="en-US" sz="2400" dirty="0" smtClean="0">
                <a:latin typeface="华文楷体" pitchFamily="2" charset="-122"/>
                <a:ea typeface="华文楷体" pitchFamily="2" charset="-122"/>
              </a:rPr>
              <a:t>          用人单位由深圳市行政区域内向深圳市</a:t>
            </a:r>
            <a:r>
              <a:rPr lang="zh-CN" altLang="en-US" sz="2400" dirty="0" smtClean="0">
                <a:solidFill>
                  <a:srgbClr val="FF0000"/>
                </a:solidFill>
                <a:latin typeface="华文楷体" pitchFamily="2" charset="-122"/>
                <a:ea typeface="华文楷体" pitchFamily="2" charset="-122"/>
              </a:rPr>
              <a:t>行政区域外搬迁</a:t>
            </a:r>
            <a:r>
              <a:rPr lang="zh-CN" altLang="en-US" sz="2400" dirty="0" smtClean="0">
                <a:latin typeface="华文楷体" pitchFamily="2" charset="-122"/>
                <a:ea typeface="华文楷体" pitchFamily="2" charset="-122"/>
              </a:rPr>
              <a:t>，劳动者要求支付经济补偿的，</a:t>
            </a:r>
            <a:r>
              <a:rPr lang="zh-CN" altLang="en-US" sz="2400" dirty="0" smtClean="0">
                <a:solidFill>
                  <a:srgbClr val="FF0000"/>
                </a:solidFill>
                <a:latin typeface="华文楷体" pitchFamily="2" charset="-122"/>
                <a:ea typeface="华文楷体" pitchFamily="2" charset="-122"/>
              </a:rPr>
              <a:t>应予支持</a:t>
            </a:r>
            <a:r>
              <a:rPr lang="zh-CN" altLang="en-US" sz="2400" dirty="0" smtClean="0">
                <a:latin typeface="华文楷体" pitchFamily="2" charset="-122"/>
                <a:ea typeface="华文楷体" pitchFamily="2" charset="-122"/>
              </a:rPr>
              <a:t>。</a:t>
            </a:r>
            <a:endParaRPr lang="en-US" altLang="zh-CN" sz="2400" dirty="0" smtClean="0">
              <a:latin typeface="华文楷体" pitchFamily="2" charset="-122"/>
              <a:ea typeface="华文楷体" pitchFamily="2" charset="-122"/>
            </a:endParaRPr>
          </a:p>
          <a:p>
            <a:pPr>
              <a:buFont typeface="Wingdings" pitchFamily="2" charset="2"/>
              <a:buChar char="Ø"/>
            </a:pPr>
            <a:r>
              <a:rPr lang="zh-CN" altLang="en-US" sz="2400" dirty="0" smtClean="0">
                <a:latin typeface="华文楷体" pitchFamily="2" charset="-122"/>
                <a:ea typeface="华文楷体" pitchFamily="2" charset="-122"/>
              </a:rPr>
              <a:t>外界意见较大，但仍然保留；</a:t>
            </a:r>
            <a:endParaRPr lang="en-US" altLang="zh-CN" sz="2400" dirty="0" smtClean="0">
              <a:latin typeface="华文楷体" pitchFamily="2" charset="-122"/>
              <a:ea typeface="华文楷体" pitchFamily="2" charset="-122"/>
            </a:endParaRPr>
          </a:p>
          <a:p>
            <a:pPr lvl="1">
              <a:buFont typeface="Wingdings" pitchFamily="2" charset="2"/>
              <a:buChar char="p"/>
            </a:pPr>
            <a:r>
              <a:rPr lang="zh-CN" altLang="en-US" sz="2000" dirty="0" smtClean="0">
                <a:latin typeface="华文楷体" pitchFamily="2" charset="-122"/>
                <a:ea typeface="华文楷体" pitchFamily="2" charset="-122"/>
              </a:rPr>
              <a:t>以行政区域为标准便于统一，易于操作；</a:t>
            </a:r>
            <a:endParaRPr lang="en-US" altLang="zh-CN" sz="2000" dirty="0" smtClean="0">
              <a:latin typeface="华文楷体" pitchFamily="2" charset="-122"/>
              <a:ea typeface="华文楷体" pitchFamily="2" charset="-122"/>
            </a:endParaRPr>
          </a:p>
          <a:p>
            <a:pPr lvl="1">
              <a:buFont typeface="Wingdings" pitchFamily="2" charset="2"/>
              <a:buChar char="p"/>
            </a:pPr>
            <a:r>
              <a:rPr lang="zh-CN" altLang="en-US" sz="2000" dirty="0" smtClean="0">
                <a:latin typeface="华文楷体" pitchFamily="2" charset="-122"/>
                <a:ea typeface="华文楷体" pitchFamily="2" charset="-122"/>
              </a:rPr>
              <a:t>同一行政区域劳动保护基准相同；</a:t>
            </a:r>
            <a:endParaRPr lang="en-US" altLang="zh-CN" sz="2000" dirty="0" smtClean="0">
              <a:latin typeface="华文楷体" pitchFamily="2" charset="-122"/>
              <a:ea typeface="华文楷体" pitchFamily="2" charset="-122"/>
            </a:endParaRPr>
          </a:p>
          <a:p>
            <a:pPr lvl="1">
              <a:buFont typeface="Wingdings" pitchFamily="2" charset="2"/>
              <a:buChar char="p"/>
            </a:pPr>
            <a:r>
              <a:rPr lang="zh-CN" altLang="en-US" sz="2000" dirty="0" smtClean="0">
                <a:latin typeface="华文楷体" pitchFamily="2" charset="-122"/>
                <a:ea typeface="华文楷体" pitchFamily="2" charset="-122"/>
              </a:rPr>
              <a:t>有利于避免用人单位规避法定义务。</a:t>
            </a:r>
            <a:endParaRPr lang="en-US" altLang="zh-CN" sz="2000" dirty="0" smtClean="0">
              <a:latin typeface="华文楷体" pitchFamily="2" charset="-122"/>
              <a:ea typeface="华文楷体" pitchFamily="2" charset="-122"/>
            </a:endParaRPr>
          </a:p>
          <a:p>
            <a:pPr>
              <a:buNone/>
            </a:pPr>
            <a:endParaRPr lang="en-US" altLang="zh-CN" dirty="0" smtClean="0">
              <a:latin typeface="华文中宋" pitchFamily="2" charset="-122"/>
              <a:ea typeface="华文中宋"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1000" fill="hold"/>
                                        <p:tgtEl>
                                          <p:spTgt spid="3">
                                            <p:txEl>
                                              <p:pRg st="1" end="1"/>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 calcmode="lin" valueType="num">
                                      <p:cBhvr additive="base">
                                        <p:cTn id="16"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7"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1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7"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1000"/>
                                        <p:tgtEl>
                                          <p:spTgt spid="3">
                                            <p:txEl>
                                              <p:pRg st="4" end="4"/>
                                            </p:txEl>
                                          </p:spTgt>
                                        </p:tgtEl>
                                      </p:cBhvr>
                                    </p:animEffect>
                                    <p:anim calcmode="lin" valueType="num">
                                      <p:cBhvr>
                                        <p:cTn id="2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9" dur="900" decel="100000" fill="hold"/>
                                        <p:tgtEl>
                                          <p:spTgt spid="3">
                                            <p:txEl>
                                              <p:pRg st="4" end="4"/>
                                            </p:txEl>
                                          </p:spTgt>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3">
                                            <p:txEl>
                                              <p:pRg st="4" end="4"/>
                                            </p:txEl>
                                          </p:spTgt>
                                        </p:tgtEl>
                                        <p:attrNameLst>
                                          <p:attrName>ppt_y</p:attrName>
                                        </p:attrNameLst>
                                      </p:cBhvr>
                                      <p:tavLst>
                                        <p:tav tm="0">
                                          <p:val>
                                            <p:strVal val="#ppt_y-.03"/>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37" presetClass="entr" presetSubtype="0" fill="hold"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fade">
                                      <p:cBhvr>
                                        <p:cTn id="35" dur="1000"/>
                                        <p:tgtEl>
                                          <p:spTgt spid="3">
                                            <p:txEl>
                                              <p:pRg st="5" end="5"/>
                                            </p:txEl>
                                          </p:spTgt>
                                        </p:tgtEl>
                                      </p:cBhvr>
                                    </p:animEffect>
                                    <p:anim calcmode="lin" valueType="num">
                                      <p:cBhvr>
                                        <p:cTn id="36"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7" dur="900" decel="100000" fill="hold"/>
                                        <p:tgtEl>
                                          <p:spTgt spid="3">
                                            <p:txEl>
                                              <p:pRg st="5" end="5"/>
                                            </p:txEl>
                                          </p:spTgt>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3">
                                            <p:txEl>
                                              <p:pRg st="5" end="5"/>
                                            </p:txEl>
                                          </p:spTgt>
                                        </p:tgtEl>
                                        <p:attrNameLst>
                                          <p:attrName>ppt_y</p:attrName>
                                        </p:attrNameLst>
                                      </p:cBhvr>
                                      <p:tavLst>
                                        <p:tav tm="0">
                                          <p:val>
                                            <p:strVal val="#ppt_y-.03"/>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37" presetClass="entr" presetSubtype="0"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Effect transition="in" filter="fade">
                                      <p:cBhvr>
                                        <p:cTn id="43" dur="1000"/>
                                        <p:tgtEl>
                                          <p:spTgt spid="3">
                                            <p:txEl>
                                              <p:pRg st="6" end="6"/>
                                            </p:txEl>
                                          </p:spTgt>
                                        </p:tgtEl>
                                      </p:cBhvr>
                                    </p:animEffect>
                                    <p:anim calcmode="lin" valueType="num">
                                      <p:cBhvr>
                                        <p:cTn id="44"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5" dur="900" decel="100000" fill="hold"/>
                                        <p:tgtEl>
                                          <p:spTgt spid="3">
                                            <p:txEl>
                                              <p:pRg st="6" end="6"/>
                                            </p:txEl>
                                          </p:spTgt>
                                        </p:tgtEl>
                                        <p:attrNameLst>
                                          <p:attrName>ppt_y</p:attrName>
                                        </p:attrNameLst>
                                      </p:cBhvr>
                                      <p:tavLst>
                                        <p:tav tm="0">
                                          <p:val>
                                            <p:strVal val="#ppt_y+1"/>
                                          </p:val>
                                        </p:tav>
                                        <p:tav tm="100000">
                                          <p:val>
                                            <p:strVal val="#ppt_y-.03"/>
                                          </p:val>
                                        </p:tav>
                                      </p:tavLst>
                                    </p:anim>
                                    <p:anim calcmode="lin" valueType="num">
                                      <p:cBhvr>
                                        <p:cTn id="46" dur="100" accel="100000" fill="hold">
                                          <p:stCondLst>
                                            <p:cond delay="900"/>
                                          </p:stCondLst>
                                        </p:cTn>
                                        <p:tgtEl>
                                          <p:spTgt spid="3">
                                            <p:txEl>
                                              <p:pRg st="6" end="6"/>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357170"/>
            <a:ext cx="8229600" cy="952500"/>
          </a:xfrm>
        </p:spPr>
        <p:txBody>
          <a:bodyPr>
            <a:normAutofit fontScale="90000"/>
          </a:bodyPr>
          <a:lstStyle/>
          <a:p>
            <a:pPr algn="l"/>
            <a:r>
              <a:rPr lang="zh-CN" altLang="en-US" dirty="0" smtClean="0">
                <a:latin typeface="方正粗圆简体" pitchFamily="65" charset="-122"/>
                <a:ea typeface="方正粗圆简体" pitchFamily="65" charset="-122"/>
              </a:rPr>
              <a:t>劳动关系解除与终止问题（第七十二条至第九十九条）</a:t>
            </a:r>
            <a:endParaRPr lang="zh-CN" altLang="en-US" dirty="0">
              <a:latin typeface="方正粗圆简体" pitchFamily="65" charset="-122"/>
              <a:ea typeface="方正粗圆简体" pitchFamily="65" charset="-122"/>
            </a:endParaRPr>
          </a:p>
        </p:txBody>
      </p:sp>
      <p:sp>
        <p:nvSpPr>
          <p:cNvPr id="3" name="内容占位符 2"/>
          <p:cNvSpPr>
            <a:spLocks noGrp="1"/>
          </p:cNvSpPr>
          <p:nvPr>
            <p:ph idx="1"/>
          </p:nvPr>
        </p:nvSpPr>
        <p:spPr>
          <a:xfrm>
            <a:off x="428596" y="1476356"/>
            <a:ext cx="8229600" cy="4595854"/>
          </a:xfrm>
        </p:spPr>
        <p:txBody>
          <a:bodyPr>
            <a:normAutofit/>
          </a:bodyPr>
          <a:lstStyle/>
          <a:p>
            <a:pPr>
              <a:buNone/>
            </a:pPr>
            <a:r>
              <a:rPr lang="zh-CN" altLang="en-US" sz="3000" dirty="0" smtClean="0">
                <a:latin typeface="华文中宋" pitchFamily="2" charset="-122"/>
                <a:ea typeface="华文中宋" pitchFamily="2" charset="-122"/>
              </a:rPr>
              <a:t>三、第八十一条（修改条款）</a:t>
            </a:r>
            <a:endParaRPr lang="en-US" altLang="zh-CN" sz="3000" dirty="0" smtClean="0">
              <a:latin typeface="华文中宋" pitchFamily="2" charset="-122"/>
              <a:ea typeface="华文中宋" pitchFamily="2" charset="-122"/>
            </a:endParaRPr>
          </a:p>
          <a:p>
            <a:pPr lvl="0">
              <a:buNone/>
            </a:pPr>
            <a:r>
              <a:rPr lang="zh-CN" altLang="en-US" sz="2400" dirty="0" smtClean="0"/>
              <a:t>            </a:t>
            </a:r>
            <a:r>
              <a:rPr lang="zh-CN" altLang="en-US" sz="2000" dirty="0" smtClean="0">
                <a:latin typeface="华文楷体" pitchFamily="2" charset="-122"/>
                <a:ea typeface="华文楷体" pitchFamily="2" charset="-122"/>
              </a:rPr>
              <a:t>劳动者依</a:t>
            </a:r>
            <a:r>
              <a:rPr lang="en-US" altLang="zh-CN" sz="2000" dirty="0" smtClean="0">
                <a:latin typeface="华文楷体" pitchFamily="2" charset="-122"/>
                <a:ea typeface="华文楷体" pitchFamily="2" charset="-122"/>
              </a:rPr>
              <a:t>《</a:t>
            </a:r>
            <a:r>
              <a:rPr lang="zh-CN" altLang="en-US" sz="2000" dirty="0" smtClean="0">
                <a:latin typeface="华文楷体" pitchFamily="2" charset="-122"/>
                <a:ea typeface="华文楷体" pitchFamily="2" charset="-122"/>
              </a:rPr>
              <a:t>劳动合同法</a:t>
            </a:r>
            <a:r>
              <a:rPr lang="en-US" altLang="zh-CN" sz="2000" dirty="0" smtClean="0">
                <a:latin typeface="华文楷体" pitchFamily="2" charset="-122"/>
                <a:ea typeface="华文楷体" pitchFamily="2" charset="-122"/>
              </a:rPr>
              <a:t>》</a:t>
            </a:r>
            <a:r>
              <a:rPr lang="zh-CN" altLang="en-US" sz="2000" dirty="0" smtClean="0">
                <a:latin typeface="华文楷体" pitchFamily="2" charset="-122"/>
                <a:ea typeface="华文楷体" pitchFamily="2" charset="-122"/>
              </a:rPr>
              <a:t>第三十八条、最高人民法院</a:t>
            </a:r>
            <a:r>
              <a:rPr lang="en-US" altLang="zh-CN" sz="2000" dirty="0" smtClean="0">
                <a:latin typeface="华文楷体" pitchFamily="2" charset="-122"/>
                <a:ea typeface="华文楷体" pitchFamily="2" charset="-122"/>
              </a:rPr>
              <a:t>《</a:t>
            </a:r>
            <a:r>
              <a:rPr lang="zh-CN" altLang="en-US" sz="2000" dirty="0" smtClean="0">
                <a:latin typeface="华文楷体" pitchFamily="2" charset="-122"/>
                <a:ea typeface="华文楷体" pitchFamily="2" charset="-122"/>
              </a:rPr>
              <a:t>关于审理劳动争议案件适用法律若干问题的解释</a:t>
            </a:r>
            <a:r>
              <a:rPr lang="en-US" altLang="zh-CN" sz="2000" dirty="0" smtClean="0">
                <a:latin typeface="华文楷体" pitchFamily="2" charset="-122"/>
                <a:ea typeface="华文楷体" pitchFamily="2" charset="-122"/>
              </a:rPr>
              <a:t>》</a:t>
            </a:r>
            <a:r>
              <a:rPr lang="zh-CN" altLang="en-US" sz="2000" dirty="0" smtClean="0">
                <a:latin typeface="华文楷体" pitchFamily="2" charset="-122"/>
                <a:ea typeface="华文楷体" pitchFamily="2" charset="-122"/>
              </a:rPr>
              <a:t>第十五条规定提出解除劳动合同的，用人单位应当支付劳动者经济补偿。但劳动者同时要求依据</a:t>
            </a:r>
            <a:r>
              <a:rPr lang="en-US" altLang="zh-CN" sz="2000" dirty="0" smtClean="0">
                <a:latin typeface="华文楷体" pitchFamily="2" charset="-122"/>
                <a:ea typeface="华文楷体" pitchFamily="2" charset="-122"/>
              </a:rPr>
              <a:t>《</a:t>
            </a:r>
            <a:r>
              <a:rPr lang="zh-CN" altLang="en-US" sz="2000" dirty="0" smtClean="0">
                <a:latin typeface="华文楷体" pitchFamily="2" charset="-122"/>
                <a:ea typeface="华文楷体" pitchFamily="2" charset="-122"/>
              </a:rPr>
              <a:t>违反和解除劳动合同的经济补偿办法</a:t>
            </a:r>
            <a:r>
              <a:rPr lang="en-US" altLang="zh-CN" sz="2000" dirty="0" smtClean="0">
                <a:latin typeface="华文楷体" pitchFamily="2" charset="-122"/>
                <a:ea typeface="华文楷体" pitchFamily="2" charset="-122"/>
              </a:rPr>
              <a:t>》</a:t>
            </a:r>
            <a:r>
              <a:rPr lang="zh-CN" altLang="en-US" sz="2000" dirty="0" smtClean="0">
                <a:latin typeface="华文楷体" pitchFamily="2" charset="-122"/>
                <a:ea typeface="华文楷体" pitchFamily="2" charset="-122"/>
              </a:rPr>
              <a:t>第十条规定支付</a:t>
            </a:r>
            <a:r>
              <a:rPr lang="en-US" sz="2000" dirty="0" smtClean="0">
                <a:latin typeface="华文楷体" pitchFamily="2" charset="-122"/>
                <a:ea typeface="华文楷体" pitchFamily="2" charset="-122"/>
              </a:rPr>
              <a:t>50%</a:t>
            </a:r>
            <a:r>
              <a:rPr lang="zh-CN" altLang="en-US" sz="2000" dirty="0" smtClean="0">
                <a:latin typeface="华文楷体" pitchFamily="2" charset="-122"/>
                <a:ea typeface="华文楷体" pitchFamily="2" charset="-122"/>
              </a:rPr>
              <a:t>额外经济补偿金的，不予支持。</a:t>
            </a:r>
          </a:p>
          <a:p>
            <a:pPr>
              <a:buNone/>
            </a:pPr>
            <a:r>
              <a:rPr lang="zh-CN" altLang="en-US" sz="2000" dirty="0" smtClean="0">
                <a:latin typeface="华文楷体" pitchFamily="2" charset="-122"/>
                <a:ea typeface="华文楷体" pitchFamily="2" charset="-122"/>
              </a:rPr>
              <a:t>              劳动者以用人单位存在</a:t>
            </a:r>
            <a:r>
              <a:rPr lang="en-US" altLang="zh-CN" sz="2000" dirty="0" smtClean="0">
                <a:latin typeface="华文楷体" pitchFamily="2" charset="-122"/>
                <a:ea typeface="华文楷体" pitchFamily="2" charset="-122"/>
              </a:rPr>
              <a:t>《</a:t>
            </a:r>
            <a:r>
              <a:rPr lang="zh-CN" altLang="en-US" sz="2000" dirty="0" smtClean="0">
                <a:latin typeface="华文楷体" pitchFamily="2" charset="-122"/>
                <a:ea typeface="华文楷体" pitchFamily="2" charset="-122"/>
              </a:rPr>
              <a:t>劳动合同法</a:t>
            </a:r>
            <a:r>
              <a:rPr lang="en-US" altLang="zh-CN" sz="2000" dirty="0" smtClean="0">
                <a:latin typeface="华文楷体" pitchFamily="2" charset="-122"/>
                <a:ea typeface="华文楷体" pitchFamily="2" charset="-122"/>
              </a:rPr>
              <a:t>》</a:t>
            </a:r>
            <a:r>
              <a:rPr lang="zh-CN" altLang="en-US" sz="2000" dirty="0" smtClean="0">
                <a:latin typeface="华文楷体" pitchFamily="2" charset="-122"/>
                <a:ea typeface="华文楷体" pitchFamily="2" charset="-122"/>
              </a:rPr>
              <a:t>第三十八条第一款情形为由提出解除劳动合同的，应当在解除劳动合同时</a:t>
            </a:r>
            <a:r>
              <a:rPr lang="zh-CN" altLang="en-US" sz="2000" dirty="0" smtClean="0">
                <a:solidFill>
                  <a:srgbClr val="FF0000"/>
                </a:solidFill>
                <a:latin typeface="华文楷体" pitchFamily="2" charset="-122"/>
                <a:ea typeface="华文楷体" pitchFamily="2" charset="-122"/>
              </a:rPr>
              <a:t>明确告知用人单位解除事由</a:t>
            </a:r>
            <a:r>
              <a:rPr lang="zh-CN" altLang="en-US" sz="2000" dirty="0" smtClean="0">
                <a:latin typeface="华文楷体" pitchFamily="2" charset="-122"/>
                <a:ea typeface="华文楷体" pitchFamily="2" charset="-122"/>
              </a:rPr>
              <a:t>。劳动者在解除劳动合同时未明确告知用人单位解除事由，后又主张系被迫解除劳动合同，要求经济补偿的，不予支持。但劳动者有证据证明其解除劳动合同确实是因用人单位存在</a:t>
            </a:r>
            <a:r>
              <a:rPr lang="en-US" altLang="zh-CN" sz="2000" dirty="0" smtClean="0">
                <a:latin typeface="华文楷体" pitchFamily="2" charset="-122"/>
                <a:ea typeface="华文楷体" pitchFamily="2" charset="-122"/>
              </a:rPr>
              <a:t>《</a:t>
            </a:r>
            <a:r>
              <a:rPr lang="zh-CN" altLang="en-US" sz="2000" dirty="0" smtClean="0">
                <a:latin typeface="华文楷体" pitchFamily="2" charset="-122"/>
                <a:ea typeface="华文楷体" pitchFamily="2" charset="-122"/>
              </a:rPr>
              <a:t>劳动合同法</a:t>
            </a:r>
            <a:r>
              <a:rPr lang="en-US" altLang="zh-CN" sz="2000" dirty="0" smtClean="0">
                <a:latin typeface="华文楷体" pitchFamily="2" charset="-122"/>
                <a:ea typeface="华文楷体" pitchFamily="2" charset="-122"/>
              </a:rPr>
              <a:t>》</a:t>
            </a:r>
            <a:r>
              <a:rPr lang="zh-CN" altLang="en-US" sz="2000" dirty="0" smtClean="0">
                <a:latin typeface="华文楷体" pitchFamily="2" charset="-122"/>
                <a:ea typeface="华文楷体" pitchFamily="2" charset="-122"/>
              </a:rPr>
              <a:t>第三十八条第一款情形的除外</a:t>
            </a:r>
            <a:r>
              <a:rPr lang="zh-CN" altLang="en-US" sz="2400" dirty="0" smtClean="0"/>
              <a:t>。</a:t>
            </a:r>
            <a:endParaRPr lang="en-US" altLang="zh-CN" dirty="0" smtClean="0">
              <a:latin typeface="华文中宋" pitchFamily="2" charset="-122"/>
              <a:ea typeface="华文中宋"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1000" fill="hold"/>
                                        <p:tgtEl>
                                          <p:spTgt spid="3">
                                            <p:txEl>
                                              <p:pRg st="1" end="1"/>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 calcmode="lin" valueType="num">
                                      <p:cBhvr additive="base">
                                        <p:cTn id="16"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7"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357170"/>
            <a:ext cx="8229600" cy="952500"/>
          </a:xfrm>
        </p:spPr>
        <p:txBody>
          <a:bodyPr>
            <a:normAutofit fontScale="90000"/>
          </a:bodyPr>
          <a:lstStyle/>
          <a:p>
            <a:pPr algn="l"/>
            <a:r>
              <a:rPr lang="zh-CN" altLang="en-US" dirty="0" smtClean="0">
                <a:latin typeface="方正粗圆简体" pitchFamily="65" charset="-122"/>
                <a:ea typeface="方正粗圆简体" pitchFamily="65" charset="-122"/>
              </a:rPr>
              <a:t>劳动关系解除与终止问题（第七十二条至第九十九条）</a:t>
            </a:r>
            <a:endParaRPr lang="zh-CN" altLang="en-US" dirty="0">
              <a:latin typeface="方正粗圆简体" pitchFamily="65" charset="-122"/>
              <a:ea typeface="方正粗圆简体" pitchFamily="65" charset="-122"/>
            </a:endParaRPr>
          </a:p>
        </p:txBody>
      </p:sp>
      <p:sp>
        <p:nvSpPr>
          <p:cNvPr id="3" name="内容占位符 2"/>
          <p:cNvSpPr>
            <a:spLocks noGrp="1"/>
          </p:cNvSpPr>
          <p:nvPr>
            <p:ph idx="1"/>
          </p:nvPr>
        </p:nvSpPr>
        <p:spPr>
          <a:xfrm>
            <a:off x="428596" y="1476356"/>
            <a:ext cx="8229600" cy="4595854"/>
          </a:xfrm>
        </p:spPr>
        <p:txBody>
          <a:bodyPr>
            <a:normAutofit/>
          </a:bodyPr>
          <a:lstStyle/>
          <a:p>
            <a:pPr>
              <a:buNone/>
            </a:pPr>
            <a:r>
              <a:rPr lang="zh-CN" altLang="en-US" sz="3000" dirty="0" smtClean="0">
                <a:latin typeface="华文中宋" pitchFamily="2" charset="-122"/>
                <a:ea typeface="华文中宋" pitchFamily="2" charset="-122"/>
              </a:rPr>
              <a:t>三、第八十一条（修改条款）</a:t>
            </a:r>
            <a:endParaRPr lang="en-US" altLang="zh-CN" sz="3000" dirty="0" smtClean="0">
              <a:latin typeface="华文中宋" pitchFamily="2" charset="-122"/>
              <a:ea typeface="华文中宋" pitchFamily="2" charset="-122"/>
            </a:endParaRPr>
          </a:p>
          <a:p>
            <a:pPr lvl="0">
              <a:buFont typeface="Wingdings" pitchFamily="2" charset="2"/>
              <a:buChar char="Ø"/>
            </a:pPr>
            <a:r>
              <a:rPr lang="zh-CN" altLang="en-US" sz="2400" dirty="0" smtClean="0"/>
              <a:t> </a:t>
            </a:r>
            <a:r>
              <a:rPr lang="zh-CN" altLang="en-US" sz="2400" dirty="0" smtClean="0">
                <a:latin typeface="华文楷体" pitchFamily="2" charset="-122"/>
                <a:ea typeface="华文楷体" pitchFamily="2" charset="-122"/>
              </a:rPr>
              <a:t>适用于三种情况：</a:t>
            </a:r>
            <a:endParaRPr lang="en-US" altLang="zh-CN" sz="2400" dirty="0" smtClean="0">
              <a:latin typeface="华文楷体" pitchFamily="2" charset="-122"/>
              <a:ea typeface="华文楷体" pitchFamily="2" charset="-122"/>
            </a:endParaRPr>
          </a:p>
          <a:p>
            <a:pPr lvl="1">
              <a:buFont typeface="Wingdings" pitchFamily="2" charset="2"/>
              <a:buChar char="p"/>
            </a:pPr>
            <a:r>
              <a:rPr lang="zh-CN" altLang="en-US" sz="2000" dirty="0" smtClean="0">
                <a:latin typeface="华文楷体" pitchFamily="2" charset="-122"/>
                <a:ea typeface="华文楷体" pitchFamily="2" charset="-122"/>
              </a:rPr>
              <a:t>先以其他理由辞职，后主张是被迫解除；</a:t>
            </a:r>
            <a:endParaRPr lang="en-US" altLang="zh-CN" sz="2000" dirty="0" smtClean="0">
              <a:latin typeface="华文楷体" pitchFamily="2" charset="-122"/>
              <a:ea typeface="华文楷体" pitchFamily="2" charset="-122"/>
            </a:endParaRPr>
          </a:p>
          <a:p>
            <a:pPr lvl="1">
              <a:buFont typeface="Wingdings" pitchFamily="2" charset="2"/>
              <a:buChar char="p"/>
            </a:pPr>
            <a:r>
              <a:rPr lang="zh-CN" altLang="en-US" sz="2000" dirty="0" smtClean="0">
                <a:latin typeface="华文楷体" pitchFamily="2" charset="-122"/>
                <a:ea typeface="华文楷体" pitchFamily="2" charset="-122"/>
              </a:rPr>
              <a:t>辞职时没有明确辞职理由，后主张是被迫解除；</a:t>
            </a:r>
            <a:endParaRPr lang="en-US" altLang="zh-CN" sz="2000" dirty="0" smtClean="0">
              <a:latin typeface="华文楷体" pitchFamily="2" charset="-122"/>
              <a:ea typeface="华文楷体" pitchFamily="2" charset="-122"/>
            </a:endParaRPr>
          </a:p>
          <a:p>
            <a:pPr lvl="1">
              <a:buFont typeface="Wingdings" pitchFamily="2" charset="2"/>
              <a:buChar char="p"/>
            </a:pPr>
            <a:r>
              <a:rPr lang="zh-CN" altLang="en-US" sz="2000" dirty="0" smtClean="0">
                <a:latin typeface="华文楷体" pitchFamily="2" charset="-122"/>
                <a:ea typeface="华文楷体" pitchFamily="2" charset="-122"/>
              </a:rPr>
              <a:t>不告而别，后主张是被迫解除。</a:t>
            </a:r>
            <a:endParaRPr lang="en-US" altLang="zh-CN" sz="2000" dirty="0" smtClean="0">
              <a:latin typeface="华文楷体" pitchFamily="2" charset="-122"/>
              <a:ea typeface="华文楷体" pitchFamily="2" charset="-122"/>
            </a:endParaRPr>
          </a:p>
          <a:p>
            <a:pPr>
              <a:buFont typeface="Wingdings" pitchFamily="2" charset="2"/>
              <a:buChar char="Ø"/>
            </a:pPr>
            <a:r>
              <a:rPr lang="en-US" altLang="zh-CN" sz="2400" dirty="0" smtClean="0">
                <a:latin typeface="华文楷体" pitchFamily="2" charset="-122"/>
                <a:ea typeface="华文楷体" pitchFamily="2" charset="-122"/>
              </a:rPr>
              <a:t>《</a:t>
            </a:r>
            <a:r>
              <a:rPr lang="zh-CN" altLang="en-US" sz="2400" dirty="0" smtClean="0">
                <a:latin typeface="华文楷体" pitchFamily="2" charset="-122"/>
                <a:ea typeface="华文楷体" pitchFamily="2" charset="-122"/>
              </a:rPr>
              <a:t>劳动合同法</a:t>
            </a:r>
            <a:r>
              <a:rPr lang="en-US" altLang="zh-CN" sz="2400" dirty="0" smtClean="0">
                <a:latin typeface="华文楷体" pitchFamily="2" charset="-122"/>
                <a:ea typeface="华文楷体" pitchFamily="2" charset="-122"/>
              </a:rPr>
              <a:t>》</a:t>
            </a:r>
            <a:r>
              <a:rPr lang="zh-CN" altLang="en-US" sz="2400" dirty="0" smtClean="0">
                <a:latin typeface="华文楷体" pitchFamily="2" charset="-122"/>
                <a:ea typeface="华文楷体" pitchFamily="2" charset="-122"/>
              </a:rPr>
              <a:t>第三十八条第二款用语反推；</a:t>
            </a:r>
            <a:endParaRPr lang="en-US" altLang="zh-CN" sz="2400" dirty="0" smtClean="0">
              <a:latin typeface="华文楷体" pitchFamily="2" charset="-122"/>
              <a:ea typeface="华文楷体" pitchFamily="2" charset="-122"/>
            </a:endParaRPr>
          </a:p>
          <a:p>
            <a:pPr>
              <a:buFont typeface="Wingdings" pitchFamily="2" charset="2"/>
              <a:buChar char="Ø"/>
            </a:pPr>
            <a:r>
              <a:rPr lang="zh-CN" altLang="en-US" sz="2400" dirty="0" smtClean="0">
                <a:latin typeface="华文楷体" pitchFamily="2" charset="-122"/>
                <a:ea typeface="华文楷体" pitchFamily="2" charset="-122"/>
              </a:rPr>
              <a:t>容易引发劳动者不诚信行为；</a:t>
            </a:r>
            <a:endParaRPr lang="en-US" altLang="zh-CN" sz="2400" dirty="0" smtClean="0">
              <a:latin typeface="华文楷体" pitchFamily="2" charset="-122"/>
              <a:ea typeface="华文楷体" pitchFamily="2" charset="-122"/>
            </a:endParaRPr>
          </a:p>
          <a:p>
            <a:pPr>
              <a:buFont typeface="Wingdings" pitchFamily="2" charset="2"/>
              <a:buChar char="Ø"/>
            </a:pPr>
            <a:r>
              <a:rPr lang="zh-CN" altLang="en-US" sz="2400" dirty="0" smtClean="0">
                <a:latin typeface="华文楷体" pitchFamily="2" charset="-122"/>
                <a:ea typeface="华文楷体" pitchFamily="2" charset="-122"/>
              </a:rPr>
              <a:t>要求明确告知离职系被迫，否则不支持经济补偿；</a:t>
            </a:r>
            <a:endParaRPr lang="en-US" altLang="zh-CN" sz="2400" dirty="0" smtClean="0">
              <a:latin typeface="华文楷体" pitchFamily="2" charset="-122"/>
              <a:ea typeface="华文楷体" pitchFamily="2" charset="-122"/>
            </a:endParaRPr>
          </a:p>
          <a:p>
            <a:pPr>
              <a:buFont typeface="Wingdings" pitchFamily="2" charset="2"/>
              <a:buChar char="Ø"/>
            </a:pPr>
            <a:r>
              <a:rPr lang="zh-CN" altLang="en-US" sz="2400" dirty="0" smtClean="0">
                <a:latin typeface="华文楷体" pitchFamily="2" charset="-122"/>
                <a:ea typeface="华文楷体" pitchFamily="2" charset="-122"/>
              </a:rPr>
              <a:t>离职时未告知，但事后有充分证据证明的可例外。</a:t>
            </a:r>
            <a:endParaRPr lang="en-US" altLang="zh-CN" sz="2400" dirty="0" smtClean="0">
              <a:latin typeface="华文楷体" pitchFamily="2" charset="-122"/>
              <a:ea typeface="华文楷体" pitchFamily="2" charset="-122"/>
            </a:endParaRPr>
          </a:p>
          <a:p>
            <a:pPr>
              <a:buFont typeface="Wingdings" pitchFamily="2" charset="2"/>
              <a:buChar char="Ø"/>
            </a:pPr>
            <a:endParaRPr lang="en-US" altLang="zh-CN" sz="2400" dirty="0" smtClean="0">
              <a:latin typeface="华文楷体" pitchFamily="2" charset="-122"/>
              <a:ea typeface="华文楷体" pitchFamily="2" charset="-122"/>
            </a:endParaRPr>
          </a:p>
          <a:p>
            <a:pPr>
              <a:buFont typeface="Wingdings" pitchFamily="2" charset="2"/>
              <a:buChar char="Ø"/>
            </a:pPr>
            <a:endParaRPr lang="en-US" altLang="zh-CN" sz="2400" dirty="0" smtClean="0">
              <a:latin typeface="华文楷体" pitchFamily="2" charset="-122"/>
              <a:ea typeface="华文楷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1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anim calcmode="lin" valueType="num">
                                      <p:cBhvr>
                                        <p:cTn id="1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4" dur="900" decel="100000" fill="hold"/>
                                        <p:tgtEl>
                                          <p:spTgt spid="3">
                                            <p:txEl>
                                              <p:pRg st="2" end="2"/>
                                            </p:txEl>
                                          </p:spTgt>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3">
                                            <p:txEl>
                                              <p:pRg st="2" end="2"/>
                                            </p:txEl>
                                          </p:spTgt>
                                        </p:tgtEl>
                                        <p:attrNameLst>
                                          <p:attrName>ppt_y</p:attrName>
                                        </p:attrNameLst>
                                      </p:cBhvr>
                                      <p:tavLst>
                                        <p:tav tm="0">
                                          <p:val>
                                            <p:strVal val="#ppt_y-.03"/>
                                          </p:val>
                                        </p:tav>
                                        <p:tav tm="100000">
                                          <p:val>
                                            <p:strVal val="#ppt_y"/>
                                          </p:val>
                                        </p:tav>
                                      </p:tavLst>
                                    </p:anim>
                                  </p:childTnLst>
                                </p:cTn>
                              </p:par>
                              <p:par>
                                <p:cTn id="16" presetID="37"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1000"/>
                                        <p:tgtEl>
                                          <p:spTgt spid="3">
                                            <p:txEl>
                                              <p:pRg st="3" end="3"/>
                                            </p:txEl>
                                          </p:spTgt>
                                        </p:tgtEl>
                                      </p:cBhvr>
                                    </p:animEffect>
                                    <p:anim calcmode="lin" valueType="num">
                                      <p:cBhvr>
                                        <p:cTn id="1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0" dur="900" decel="100000" fill="hold"/>
                                        <p:tgtEl>
                                          <p:spTgt spid="3">
                                            <p:txEl>
                                              <p:pRg st="3" end="3"/>
                                            </p:txEl>
                                          </p:spTgt>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3">
                                            <p:txEl>
                                              <p:pRg st="3" end="3"/>
                                            </p:txEl>
                                          </p:spTgt>
                                        </p:tgtEl>
                                        <p:attrNameLst>
                                          <p:attrName>ppt_y</p:attrName>
                                        </p:attrNameLst>
                                      </p:cBhvr>
                                      <p:tavLst>
                                        <p:tav tm="0">
                                          <p:val>
                                            <p:strVal val="#ppt_y-.03"/>
                                          </p:val>
                                        </p:tav>
                                        <p:tav tm="100000">
                                          <p:val>
                                            <p:strVal val="#ppt_y"/>
                                          </p:val>
                                        </p:tav>
                                      </p:tavLst>
                                    </p:anim>
                                  </p:childTnLst>
                                </p:cTn>
                              </p:par>
                              <p:par>
                                <p:cTn id="22" presetID="37" presetClass="entr" presetSubtype="0" fill="hold" nodeType="with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1000"/>
                                        <p:tgtEl>
                                          <p:spTgt spid="3">
                                            <p:txEl>
                                              <p:pRg st="4" end="4"/>
                                            </p:txEl>
                                          </p:spTgt>
                                        </p:tgtEl>
                                      </p:cBhvr>
                                    </p:animEffect>
                                    <p:anim calcmode="lin" valueType="num">
                                      <p:cBhvr>
                                        <p:cTn id="2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6" dur="900" decel="100000" fill="hold"/>
                                        <p:tgtEl>
                                          <p:spTgt spid="3">
                                            <p:txEl>
                                              <p:pRg st="4" end="4"/>
                                            </p:txEl>
                                          </p:spTgt>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3">
                                            <p:txEl>
                                              <p:pRg st="4" end="4"/>
                                            </p:txEl>
                                          </p:spTgt>
                                        </p:tgtEl>
                                        <p:attrNameLst>
                                          <p:attrName>ppt_y</p:attrName>
                                        </p:attrNameLst>
                                      </p:cBhvr>
                                      <p:tavLst>
                                        <p:tav tm="0">
                                          <p:val>
                                            <p:strVal val="#ppt_y-.03"/>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1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linds(horizontal)">
                                      <p:cBhvr>
                                        <p:cTn id="37" dur="10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blinds(horizontal)">
                                      <p:cBhvr>
                                        <p:cTn id="42" dur="10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blinds(horizontal)">
                                      <p:cBhvr>
                                        <p:cTn id="47" dur="1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357170"/>
            <a:ext cx="8229600" cy="952500"/>
          </a:xfrm>
        </p:spPr>
        <p:txBody>
          <a:bodyPr>
            <a:normAutofit fontScale="90000"/>
          </a:bodyPr>
          <a:lstStyle/>
          <a:p>
            <a:pPr algn="l"/>
            <a:r>
              <a:rPr lang="zh-CN" altLang="en-US" dirty="0" smtClean="0">
                <a:latin typeface="方正粗圆简体" pitchFamily="65" charset="-122"/>
                <a:ea typeface="方正粗圆简体" pitchFamily="65" charset="-122"/>
              </a:rPr>
              <a:t>劳动关系解除与终止问题（第七十二条至第九十九条）</a:t>
            </a:r>
            <a:endParaRPr lang="zh-CN" altLang="en-US" dirty="0">
              <a:latin typeface="方正粗圆简体" pitchFamily="65" charset="-122"/>
              <a:ea typeface="方正粗圆简体" pitchFamily="65" charset="-122"/>
            </a:endParaRPr>
          </a:p>
        </p:txBody>
      </p:sp>
      <p:sp>
        <p:nvSpPr>
          <p:cNvPr id="3" name="内容占位符 2"/>
          <p:cNvSpPr>
            <a:spLocks noGrp="1"/>
          </p:cNvSpPr>
          <p:nvPr>
            <p:ph idx="1"/>
          </p:nvPr>
        </p:nvSpPr>
        <p:spPr>
          <a:xfrm>
            <a:off x="428596" y="1476356"/>
            <a:ext cx="8229600" cy="4595854"/>
          </a:xfrm>
        </p:spPr>
        <p:txBody>
          <a:bodyPr>
            <a:normAutofit/>
          </a:bodyPr>
          <a:lstStyle/>
          <a:p>
            <a:pPr>
              <a:buNone/>
            </a:pPr>
            <a:r>
              <a:rPr lang="zh-CN" altLang="en-US" sz="3000" dirty="0" smtClean="0">
                <a:latin typeface="华文中宋" pitchFamily="2" charset="-122"/>
                <a:ea typeface="华文中宋" pitchFamily="2" charset="-122"/>
              </a:rPr>
              <a:t>四、第八十二条（修改条款）</a:t>
            </a:r>
            <a:endParaRPr lang="en-US" altLang="zh-CN" sz="3000" dirty="0" smtClean="0">
              <a:latin typeface="华文中宋" pitchFamily="2" charset="-122"/>
              <a:ea typeface="华文中宋" pitchFamily="2" charset="-122"/>
            </a:endParaRPr>
          </a:p>
          <a:p>
            <a:pPr lvl="0">
              <a:buNone/>
            </a:pPr>
            <a:r>
              <a:rPr lang="zh-CN" altLang="en-US" sz="2000" dirty="0" smtClean="0"/>
              <a:t>            </a:t>
            </a:r>
            <a:r>
              <a:rPr lang="zh-CN" altLang="en-US" sz="2000" dirty="0" smtClean="0">
                <a:latin typeface="华文楷体" pitchFamily="2" charset="-122"/>
                <a:ea typeface="华文楷体" pitchFamily="2" charset="-122"/>
              </a:rPr>
              <a:t>劳动者以用人单位在</a:t>
            </a:r>
            <a:r>
              <a:rPr lang="en-US" altLang="zh-CN" sz="2000" dirty="0" smtClean="0">
                <a:latin typeface="华文楷体" pitchFamily="2" charset="-122"/>
                <a:ea typeface="华文楷体" pitchFamily="2" charset="-122"/>
              </a:rPr>
              <a:t>《</a:t>
            </a:r>
            <a:r>
              <a:rPr lang="zh-CN" altLang="en-US" sz="2000" dirty="0" smtClean="0">
                <a:latin typeface="华文楷体" pitchFamily="2" charset="-122"/>
                <a:ea typeface="华文楷体" pitchFamily="2" charset="-122"/>
              </a:rPr>
              <a:t>劳动合同法</a:t>
            </a:r>
            <a:r>
              <a:rPr lang="en-US" altLang="zh-CN" sz="2000" dirty="0" smtClean="0">
                <a:latin typeface="华文楷体" pitchFamily="2" charset="-122"/>
                <a:ea typeface="华文楷体" pitchFamily="2" charset="-122"/>
              </a:rPr>
              <a:t>》</a:t>
            </a:r>
            <a:r>
              <a:rPr lang="zh-CN" altLang="en-US" sz="2000" dirty="0" smtClean="0">
                <a:latin typeface="华文楷体" pitchFamily="2" charset="-122"/>
                <a:ea typeface="华文楷体" pitchFamily="2" charset="-122"/>
              </a:rPr>
              <a:t>实施前未及时足额支付劳动报酬为由，请求解除劳动合同并要求用人单位支付经济补偿的，除符合最高人民法院</a:t>
            </a:r>
            <a:r>
              <a:rPr lang="en-US" altLang="zh-CN" sz="2000" dirty="0" smtClean="0">
                <a:latin typeface="华文楷体" pitchFamily="2" charset="-122"/>
                <a:ea typeface="华文楷体" pitchFamily="2" charset="-122"/>
              </a:rPr>
              <a:t>《</a:t>
            </a:r>
            <a:r>
              <a:rPr lang="zh-CN" altLang="en-US" sz="2000" dirty="0" smtClean="0">
                <a:latin typeface="华文楷体" pitchFamily="2" charset="-122"/>
                <a:ea typeface="华文楷体" pitchFamily="2" charset="-122"/>
              </a:rPr>
              <a:t>关于审理劳动争议案件适用法律若干问题的解释</a:t>
            </a:r>
            <a:r>
              <a:rPr lang="en-US" altLang="zh-CN" sz="2000" dirty="0" smtClean="0">
                <a:latin typeface="华文楷体" pitchFamily="2" charset="-122"/>
                <a:ea typeface="华文楷体" pitchFamily="2" charset="-122"/>
              </a:rPr>
              <a:t>》</a:t>
            </a:r>
            <a:r>
              <a:rPr lang="zh-CN" altLang="en-US" sz="2000" dirty="0" smtClean="0">
                <a:latin typeface="华文楷体" pitchFamily="2" charset="-122"/>
                <a:ea typeface="华文楷体" pitchFamily="2" charset="-122"/>
              </a:rPr>
              <a:t>第十五条规定的情形外，不予支持。</a:t>
            </a:r>
          </a:p>
          <a:p>
            <a:pPr>
              <a:buNone/>
            </a:pPr>
            <a:r>
              <a:rPr lang="en-US" altLang="zh-CN" sz="2000" dirty="0" smtClean="0">
                <a:latin typeface="华文楷体" pitchFamily="2" charset="-122"/>
                <a:ea typeface="华文楷体" pitchFamily="2" charset="-122"/>
              </a:rPr>
              <a:t>          《</a:t>
            </a:r>
            <a:r>
              <a:rPr lang="zh-CN" altLang="en-US" sz="2000" dirty="0" smtClean="0">
                <a:latin typeface="华文楷体" pitchFamily="2" charset="-122"/>
                <a:ea typeface="华文楷体" pitchFamily="2" charset="-122"/>
              </a:rPr>
              <a:t>劳动合同法</a:t>
            </a:r>
            <a:r>
              <a:rPr lang="en-US" altLang="zh-CN" sz="2000" dirty="0" smtClean="0">
                <a:latin typeface="华文楷体" pitchFamily="2" charset="-122"/>
                <a:ea typeface="华文楷体" pitchFamily="2" charset="-122"/>
              </a:rPr>
              <a:t>》</a:t>
            </a:r>
            <a:r>
              <a:rPr lang="zh-CN" altLang="en-US" sz="2000" dirty="0" smtClean="0">
                <a:latin typeface="华文楷体" pitchFamily="2" charset="-122"/>
                <a:ea typeface="华文楷体" pitchFamily="2" charset="-122"/>
              </a:rPr>
              <a:t>实施后，劳动者以用人单位未及时足额支付劳动报酬为由，请求解除劳动合同并要求用人单位支付经济补偿的，应予支持。</a:t>
            </a:r>
          </a:p>
          <a:p>
            <a:pPr>
              <a:buNone/>
            </a:pPr>
            <a:r>
              <a:rPr lang="zh-CN" altLang="en-US" sz="2000" dirty="0" smtClean="0">
                <a:latin typeface="华文楷体" pitchFamily="2" charset="-122"/>
                <a:ea typeface="华文楷体" pitchFamily="2" charset="-122"/>
              </a:rPr>
              <a:t>            劳动者</a:t>
            </a:r>
            <a:r>
              <a:rPr lang="zh-CN" altLang="en-US" sz="2000" dirty="0" smtClean="0">
                <a:solidFill>
                  <a:srgbClr val="FF0000"/>
                </a:solidFill>
                <a:latin typeface="华文楷体" pitchFamily="2" charset="-122"/>
                <a:ea typeface="华文楷体" pitchFamily="2" charset="-122"/>
              </a:rPr>
              <a:t>于</a:t>
            </a:r>
            <a:r>
              <a:rPr lang="en-US" sz="2000" dirty="0" smtClean="0">
                <a:solidFill>
                  <a:srgbClr val="FF0000"/>
                </a:solidFill>
                <a:latin typeface="华文楷体" pitchFamily="2" charset="-122"/>
                <a:ea typeface="华文楷体" pitchFamily="2" charset="-122"/>
              </a:rPr>
              <a:t>2008</a:t>
            </a:r>
            <a:r>
              <a:rPr lang="zh-CN" altLang="en-US" sz="2000" dirty="0" smtClean="0">
                <a:solidFill>
                  <a:srgbClr val="FF0000"/>
                </a:solidFill>
                <a:latin typeface="华文楷体" pitchFamily="2" charset="-122"/>
                <a:ea typeface="华文楷体" pitchFamily="2" charset="-122"/>
              </a:rPr>
              <a:t>年</a:t>
            </a:r>
            <a:r>
              <a:rPr lang="en-US" sz="2000" dirty="0" smtClean="0">
                <a:solidFill>
                  <a:srgbClr val="FF0000"/>
                </a:solidFill>
                <a:latin typeface="华文楷体" pitchFamily="2" charset="-122"/>
                <a:ea typeface="华文楷体" pitchFamily="2" charset="-122"/>
              </a:rPr>
              <a:t>1</a:t>
            </a:r>
            <a:r>
              <a:rPr lang="zh-CN" altLang="en-US" sz="2000" dirty="0" smtClean="0">
                <a:solidFill>
                  <a:srgbClr val="FF0000"/>
                </a:solidFill>
                <a:latin typeface="华文楷体" pitchFamily="2" charset="-122"/>
                <a:ea typeface="华文楷体" pitchFamily="2" charset="-122"/>
              </a:rPr>
              <a:t>月</a:t>
            </a:r>
            <a:r>
              <a:rPr lang="en-US" sz="2000" dirty="0" smtClean="0">
                <a:solidFill>
                  <a:srgbClr val="FF0000"/>
                </a:solidFill>
                <a:latin typeface="华文楷体" pitchFamily="2" charset="-122"/>
                <a:ea typeface="华文楷体" pitchFamily="2" charset="-122"/>
              </a:rPr>
              <a:t>1</a:t>
            </a:r>
            <a:r>
              <a:rPr lang="zh-CN" altLang="en-US" sz="2000" dirty="0" smtClean="0">
                <a:solidFill>
                  <a:srgbClr val="FF0000"/>
                </a:solidFill>
                <a:latin typeface="华文楷体" pitchFamily="2" charset="-122"/>
                <a:ea typeface="华文楷体" pitchFamily="2" charset="-122"/>
              </a:rPr>
              <a:t>日前入职</a:t>
            </a:r>
            <a:r>
              <a:rPr lang="zh-CN" altLang="en-US" sz="2000" dirty="0" smtClean="0">
                <a:latin typeface="华文楷体" pitchFamily="2" charset="-122"/>
                <a:ea typeface="华文楷体" pitchFamily="2" charset="-122"/>
              </a:rPr>
              <a:t>，其以用人单位</a:t>
            </a:r>
            <a:r>
              <a:rPr lang="zh-CN" altLang="en-US" sz="2000" dirty="0" smtClean="0">
                <a:solidFill>
                  <a:srgbClr val="FF0000"/>
                </a:solidFill>
                <a:latin typeface="华文楷体" pitchFamily="2" charset="-122"/>
                <a:ea typeface="华文楷体" pitchFamily="2" charset="-122"/>
              </a:rPr>
              <a:t>未足额支付加班工资</a:t>
            </a:r>
            <a:r>
              <a:rPr lang="zh-CN" altLang="en-US" sz="2000" dirty="0" smtClean="0">
                <a:latin typeface="华文楷体" pitchFamily="2" charset="-122"/>
                <a:ea typeface="华文楷体" pitchFamily="2" charset="-122"/>
              </a:rPr>
              <a:t>为由提出被迫解除劳动合同的，经济补偿的</a:t>
            </a:r>
            <a:r>
              <a:rPr lang="zh-CN" altLang="en-US" sz="2000" dirty="0" smtClean="0">
                <a:solidFill>
                  <a:srgbClr val="FF0000"/>
                </a:solidFill>
                <a:latin typeface="华文楷体" pitchFamily="2" charset="-122"/>
                <a:ea typeface="华文楷体" pitchFamily="2" charset="-122"/>
              </a:rPr>
              <a:t>计算年限从</a:t>
            </a:r>
            <a:r>
              <a:rPr lang="en-US" sz="2000" dirty="0" smtClean="0">
                <a:solidFill>
                  <a:srgbClr val="FF0000"/>
                </a:solidFill>
                <a:latin typeface="华文楷体" pitchFamily="2" charset="-122"/>
                <a:ea typeface="华文楷体" pitchFamily="2" charset="-122"/>
              </a:rPr>
              <a:t>2008</a:t>
            </a:r>
            <a:r>
              <a:rPr lang="zh-CN" altLang="en-US" sz="2000" dirty="0" smtClean="0">
                <a:solidFill>
                  <a:srgbClr val="FF0000"/>
                </a:solidFill>
                <a:latin typeface="华文楷体" pitchFamily="2" charset="-122"/>
                <a:ea typeface="华文楷体" pitchFamily="2" charset="-122"/>
              </a:rPr>
              <a:t>年</a:t>
            </a:r>
            <a:r>
              <a:rPr lang="en-US" sz="2000" dirty="0" smtClean="0">
                <a:solidFill>
                  <a:srgbClr val="FF0000"/>
                </a:solidFill>
                <a:latin typeface="华文楷体" pitchFamily="2" charset="-122"/>
                <a:ea typeface="华文楷体" pitchFamily="2" charset="-122"/>
              </a:rPr>
              <a:t>1</a:t>
            </a:r>
            <a:r>
              <a:rPr lang="zh-CN" altLang="en-US" sz="2000" dirty="0" smtClean="0">
                <a:solidFill>
                  <a:srgbClr val="FF0000"/>
                </a:solidFill>
                <a:latin typeface="华文楷体" pitchFamily="2" charset="-122"/>
                <a:ea typeface="华文楷体" pitchFamily="2" charset="-122"/>
              </a:rPr>
              <a:t>月</a:t>
            </a:r>
            <a:r>
              <a:rPr lang="en-US" sz="2000" dirty="0" smtClean="0">
                <a:solidFill>
                  <a:srgbClr val="FF0000"/>
                </a:solidFill>
                <a:latin typeface="华文楷体" pitchFamily="2" charset="-122"/>
                <a:ea typeface="华文楷体" pitchFamily="2" charset="-122"/>
              </a:rPr>
              <a:t>1</a:t>
            </a:r>
            <a:r>
              <a:rPr lang="zh-CN" altLang="en-US" sz="2000" dirty="0" smtClean="0">
                <a:solidFill>
                  <a:srgbClr val="FF0000"/>
                </a:solidFill>
                <a:latin typeface="华文楷体" pitchFamily="2" charset="-122"/>
                <a:ea typeface="华文楷体" pitchFamily="2" charset="-122"/>
              </a:rPr>
              <a:t>日起算</a:t>
            </a:r>
            <a:r>
              <a:rPr lang="zh-CN" altLang="en-US" sz="2000" dirty="0" smtClean="0">
                <a:latin typeface="华文楷体" pitchFamily="2" charset="-122"/>
                <a:ea typeface="华文楷体" pitchFamily="2" charset="-122"/>
              </a:rPr>
              <a:t>，但劳动者有证据证明用人单位</a:t>
            </a:r>
            <a:r>
              <a:rPr lang="zh-CN" altLang="en-US" sz="2000" dirty="0" smtClean="0">
                <a:solidFill>
                  <a:srgbClr val="FF0000"/>
                </a:solidFill>
                <a:latin typeface="华文楷体" pitchFamily="2" charset="-122"/>
                <a:ea typeface="华文楷体" pitchFamily="2" charset="-122"/>
              </a:rPr>
              <a:t>存在拒不支付加班工资情形的除外</a:t>
            </a:r>
            <a:r>
              <a:rPr lang="zh-CN" altLang="en-US" sz="2000" dirty="0" smtClean="0">
                <a:latin typeface="华文楷体" pitchFamily="2" charset="-122"/>
                <a:ea typeface="华文楷体" pitchFamily="2" charset="-122"/>
              </a:rPr>
              <a:t>。</a:t>
            </a:r>
            <a:endParaRPr lang="en-US" altLang="zh-CN" sz="2000" dirty="0" smtClean="0">
              <a:latin typeface="华文楷体" pitchFamily="2" charset="-122"/>
              <a:ea typeface="华文楷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1000" fill="hold"/>
                                        <p:tgtEl>
                                          <p:spTgt spid="3">
                                            <p:txEl>
                                              <p:pRg st="1" end="1"/>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 calcmode="lin" valueType="num">
                                      <p:cBhvr additive="base">
                                        <p:cTn id="16"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7" dur="1000" fill="hold"/>
                                        <p:tgtEl>
                                          <p:spTgt spid="3">
                                            <p:txEl>
                                              <p:pRg st="2" end="2"/>
                                            </p:txEl>
                                          </p:spTgt>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 calcmode="lin" valueType="num">
                                      <p:cBhvr additive="base">
                                        <p:cTn id="2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1" dur="1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357170"/>
            <a:ext cx="8229600" cy="952500"/>
          </a:xfrm>
        </p:spPr>
        <p:txBody>
          <a:bodyPr>
            <a:normAutofit fontScale="90000"/>
          </a:bodyPr>
          <a:lstStyle/>
          <a:p>
            <a:pPr algn="l"/>
            <a:r>
              <a:rPr lang="zh-CN" altLang="en-US" dirty="0" smtClean="0">
                <a:latin typeface="方正粗圆简体" pitchFamily="65" charset="-122"/>
                <a:ea typeface="方正粗圆简体" pitchFamily="65" charset="-122"/>
              </a:rPr>
              <a:t>劳动关系解除与终止问题（第七十二条至第九十九条）</a:t>
            </a:r>
            <a:endParaRPr lang="zh-CN" altLang="en-US" dirty="0">
              <a:latin typeface="方正粗圆简体" pitchFamily="65" charset="-122"/>
              <a:ea typeface="方正粗圆简体" pitchFamily="65" charset="-122"/>
            </a:endParaRPr>
          </a:p>
        </p:txBody>
      </p:sp>
      <p:sp>
        <p:nvSpPr>
          <p:cNvPr id="3" name="内容占位符 2"/>
          <p:cNvSpPr>
            <a:spLocks noGrp="1"/>
          </p:cNvSpPr>
          <p:nvPr>
            <p:ph idx="1"/>
          </p:nvPr>
        </p:nvSpPr>
        <p:spPr>
          <a:xfrm>
            <a:off x="428596" y="1476356"/>
            <a:ext cx="8229600" cy="4595854"/>
          </a:xfrm>
        </p:spPr>
        <p:txBody>
          <a:bodyPr>
            <a:normAutofit/>
          </a:bodyPr>
          <a:lstStyle/>
          <a:p>
            <a:pPr>
              <a:buNone/>
            </a:pPr>
            <a:r>
              <a:rPr lang="zh-CN" altLang="en-US" sz="3000" dirty="0" smtClean="0">
                <a:latin typeface="华文中宋" pitchFamily="2" charset="-122"/>
                <a:ea typeface="华文中宋" pitchFamily="2" charset="-122"/>
              </a:rPr>
              <a:t>四、第八十二条（修改条款）</a:t>
            </a:r>
            <a:endParaRPr lang="en-US" altLang="zh-CN" sz="3000" dirty="0" smtClean="0">
              <a:latin typeface="华文中宋" pitchFamily="2" charset="-122"/>
              <a:ea typeface="华文中宋" pitchFamily="2" charset="-122"/>
            </a:endParaRPr>
          </a:p>
          <a:p>
            <a:pPr lvl="0">
              <a:buFont typeface="Wingdings" pitchFamily="2" charset="2"/>
              <a:buChar char="Ø"/>
            </a:pPr>
            <a:r>
              <a:rPr lang="zh-CN" altLang="en-US" sz="2400" dirty="0" smtClean="0"/>
              <a:t> </a:t>
            </a:r>
            <a:r>
              <a:rPr lang="en-US" altLang="zh-CN" sz="2400" dirty="0" smtClean="0">
                <a:latin typeface="华文楷体" pitchFamily="2" charset="-122"/>
                <a:ea typeface="华文楷体" pitchFamily="2" charset="-122"/>
              </a:rPr>
              <a:t>《</a:t>
            </a:r>
            <a:r>
              <a:rPr lang="zh-CN" altLang="en-US" sz="2400" dirty="0" smtClean="0">
                <a:latin typeface="华文楷体" pitchFamily="2" charset="-122"/>
                <a:ea typeface="华文楷体" pitchFamily="2" charset="-122"/>
              </a:rPr>
              <a:t>劳动合同法</a:t>
            </a:r>
            <a:r>
              <a:rPr lang="en-US" altLang="zh-CN" sz="2400" dirty="0" smtClean="0">
                <a:latin typeface="华文楷体" pitchFamily="2" charset="-122"/>
                <a:ea typeface="华文楷体" pitchFamily="2" charset="-122"/>
              </a:rPr>
              <a:t>》</a:t>
            </a:r>
            <a:r>
              <a:rPr lang="zh-CN" altLang="en-US" sz="2400" dirty="0" smtClean="0">
                <a:latin typeface="华文楷体" pitchFamily="2" charset="-122"/>
                <a:ea typeface="华文楷体" pitchFamily="2" charset="-122"/>
              </a:rPr>
              <a:t>第三十八条对工资和加班工资未作区分；</a:t>
            </a:r>
            <a:endParaRPr lang="en-US" altLang="zh-CN" sz="2400" dirty="0" smtClean="0">
              <a:latin typeface="华文楷体" pitchFamily="2" charset="-122"/>
              <a:ea typeface="华文楷体" pitchFamily="2" charset="-122"/>
            </a:endParaRPr>
          </a:p>
          <a:p>
            <a:pPr lvl="0">
              <a:buFont typeface="Wingdings" pitchFamily="2" charset="2"/>
              <a:buChar char="Ø"/>
            </a:pPr>
            <a:r>
              <a:rPr lang="zh-CN" altLang="en-US" sz="2400" dirty="0" smtClean="0">
                <a:latin typeface="华文楷体" pitchFamily="2" charset="-122"/>
                <a:ea typeface="华文楷体" pitchFamily="2" charset="-122"/>
              </a:rPr>
              <a:t>最高法院司法解释一第十五条区分工资和加班工资；</a:t>
            </a:r>
            <a:endParaRPr lang="en-US" altLang="zh-CN" sz="2400" dirty="0" smtClean="0">
              <a:latin typeface="华文楷体" pitchFamily="2" charset="-122"/>
              <a:ea typeface="华文楷体" pitchFamily="2" charset="-122"/>
            </a:endParaRPr>
          </a:p>
          <a:p>
            <a:pPr lvl="1">
              <a:buFont typeface="Wingdings" pitchFamily="2" charset="2"/>
              <a:buChar char="p"/>
            </a:pPr>
            <a:r>
              <a:rPr lang="zh-CN" altLang="en-US" sz="2000" dirty="0" smtClean="0">
                <a:latin typeface="华文楷体" pitchFamily="2" charset="-122"/>
                <a:ea typeface="华文楷体" pitchFamily="2" charset="-122"/>
              </a:rPr>
              <a:t>工资：克扣或无故拖欠；</a:t>
            </a:r>
            <a:endParaRPr lang="en-US" altLang="zh-CN" sz="2000" dirty="0" smtClean="0">
              <a:latin typeface="华文楷体" pitchFamily="2" charset="-122"/>
              <a:ea typeface="华文楷体" pitchFamily="2" charset="-122"/>
            </a:endParaRPr>
          </a:p>
          <a:p>
            <a:pPr lvl="1">
              <a:buFont typeface="Wingdings" pitchFamily="2" charset="2"/>
              <a:buChar char="p"/>
            </a:pPr>
            <a:r>
              <a:rPr lang="zh-CN" altLang="en-US" sz="2000" dirty="0" smtClean="0">
                <a:latin typeface="华文楷体" pitchFamily="2" charset="-122"/>
                <a:ea typeface="华文楷体" pitchFamily="2" charset="-122"/>
              </a:rPr>
              <a:t>加班工资：拒不支付；</a:t>
            </a:r>
            <a:endParaRPr lang="en-US" altLang="zh-CN" sz="2000" dirty="0" smtClean="0">
              <a:latin typeface="华文楷体" pitchFamily="2" charset="-122"/>
              <a:ea typeface="华文楷体" pitchFamily="2" charset="-122"/>
            </a:endParaRPr>
          </a:p>
          <a:p>
            <a:pPr lvl="1">
              <a:buFont typeface="Wingdings" pitchFamily="2" charset="2"/>
              <a:buChar char="p"/>
            </a:pPr>
            <a:r>
              <a:rPr lang="zh-CN" altLang="en-US" sz="2000" dirty="0" smtClean="0">
                <a:latin typeface="华文楷体" pitchFamily="2" charset="-122"/>
                <a:ea typeface="华文楷体" pitchFamily="2" charset="-122"/>
              </a:rPr>
              <a:t>拒不支付：最高法院相关解读，即本裁判指引第八十三条。</a:t>
            </a:r>
            <a:endParaRPr lang="en-US" altLang="zh-CN" sz="2000" dirty="0" smtClean="0">
              <a:latin typeface="华文楷体" pitchFamily="2" charset="-122"/>
              <a:ea typeface="华文楷体" pitchFamily="2" charset="-122"/>
            </a:endParaRPr>
          </a:p>
          <a:p>
            <a:pPr>
              <a:buFont typeface="Wingdings" pitchFamily="2" charset="2"/>
              <a:buChar char="Ø"/>
            </a:pPr>
            <a:r>
              <a:rPr lang="zh-CN" altLang="en-US" sz="2400" dirty="0" smtClean="0">
                <a:latin typeface="华文楷体" pitchFamily="2" charset="-122"/>
                <a:ea typeface="华文楷体" pitchFamily="2" charset="-122"/>
              </a:rPr>
              <a:t>劳动者</a:t>
            </a:r>
            <a:r>
              <a:rPr lang="en-US" altLang="zh-CN" sz="2400" dirty="0" smtClean="0">
                <a:latin typeface="华文楷体" pitchFamily="2" charset="-122"/>
                <a:ea typeface="华文楷体" pitchFamily="2" charset="-122"/>
              </a:rPr>
              <a:t>2008</a:t>
            </a:r>
            <a:r>
              <a:rPr lang="zh-CN" altLang="en-US" sz="2400" dirty="0" smtClean="0">
                <a:latin typeface="华文楷体" pitchFamily="2" charset="-122"/>
                <a:ea typeface="华文楷体" pitchFamily="2" charset="-122"/>
              </a:rPr>
              <a:t>年</a:t>
            </a:r>
            <a:r>
              <a:rPr lang="en-US" altLang="zh-CN" sz="2400" dirty="0" smtClean="0">
                <a:latin typeface="华文楷体" pitchFamily="2" charset="-122"/>
                <a:ea typeface="华文楷体" pitchFamily="2" charset="-122"/>
              </a:rPr>
              <a:t>1</a:t>
            </a:r>
            <a:r>
              <a:rPr lang="zh-CN" altLang="en-US" sz="2400" dirty="0" smtClean="0">
                <a:latin typeface="华文楷体" pitchFamily="2" charset="-122"/>
                <a:ea typeface="华文楷体" pitchFamily="2" charset="-122"/>
              </a:rPr>
              <a:t>月</a:t>
            </a:r>
            <a:r>
              <a:rPr lang="en-US" altLang="zh-CN" sz="2400" dirty="0" smtClean="0">
                <a:latin typeface="华文楷体" pitchFamily="2" charset="-122"/>
                <a:ea typeface="华文楷体" pitchFamily="2" charset="-122"/>
              </a:rPr>
              <a:t>1</a:t>
            </a:r>
            <a:r>
              <a:rPr lang="zh-CN" altLang="en-US" sz="2400" dirty="0" smtClean="0">
                <a:latin typeface="华文楷体" pitchFamily="2" charset="-122"/>
                <a:ea typeface="华文楷体" pitchFamily="2" charset="-122"/>
              </a:rPr>
              <a:t>日前入职的：</a:t>
            </a:r>
            <a:endParaRPr lang="en-US" altLang="zh-CN" sz="2400" dirty="0" smtClean="0">
              <a:latin typeface="华文楷体" pitchFamily="2" charset="-122"/>
              <a:ea typeface="华文楷体" pitchFamily="2" charset="-122"/>
            </a:endParaRPr>
          </a:p>
          <a:p>
            <a:pPr lvl="1">
              <a:buFont typeface="Wingdings" pitchFamily="2" charset="2"/>
              <a:buChar char="p"/>
            </a:pPr>
            <a:r>
              <a:rPr lang="zh-CN" altLang="en-US" sz="2000" dirty="0" smtClean="0">
                <a:latin typeface="华文楷体" pitchFamily="2" charset="-122"/>
                <a:ea typeface="华文楷体" pitchFamily="2" charset="-122"/>
              </a:rPr>
              <a:t>因未足额支付工资提出被迫，支付年限从入职起算；</a:t>
            </a:r>
            <a:endParaRPr lang="en-US" altLang="zh-CN" sz="2000" dirty="0" smtClean="0">
              <a:latin typeface="华文楷体" pitchFamily="2" charset="-122"/>
              <a:ea typeface="华文楷体" pitchFamily="2" charset="-122"/>
            </a:endParaRPr>
          </a:p>
          <a:p>
            <a:pPr lvl="1">
              <a:buFont typeface="Wingdings" pitchFamily="2" charset="2"/>
              <a:buChar char="p"/>
            </a:pPr>
            <a:r>
              <a:rPr lang="zh-CN" altLang="en-US" sz="2000" dirty="0" smtClean="0">
                <a:latin typeface="华文楷体" pitchFamily="2" charset="-122"/>
                <a:ea typeface="华文楷体" pitchFamily="2" charset="-122"/>
              </a:rPr>
              <a:t>因未足额支付加班工资提出被迫：</a:t>
            </a:r>
            <a:endParaRPr lang="en-US" altLang="zh-CN" sz="2000" dirty="0" smtClean="0">
              <a:latin typeface="华文楷体" pitchFamily="2" charset="-122"/>
              <a:ea typeface="华文楷体" pitchFamily="2" charset="-122"/>
            </a:endParaRPr>
          </a:p>
          <a:p>
            <a:pPr lvl="2"/>
            <a:r>
              <a:rPr lang="zh-CN" altLang="en-US" sz="1600" dirty="0" smtClean="0">
                <a:latin typeface="华文楷体" pitchFamily="2" charset="-122"/>
                <a:ea typeface="华文楷体" pitchFamily="2" charset="-122"/>
              </a:rPr>
              <a:t>无证据证明存在拒不支付情形的，支付年限从</a:t>
            </a:r>
            <a:r>
              <a:rPr lang="en-US" altLang="zh-CN" sz="1600" dirty="0" smtClean="0">
                <a:latin typeface="华文楷体" pitchFamily="2" charset="-122"/>
                <a:ea typeface="华文楷体" pitchFamily="2" charset="-122"/>
              </a:rPr>
              <a:t>2008</a:t>
            </a:r>
            <a:r>
              <a:rPr lang="zh-CN" altLang="en-US" sz="1600" dirty="0" smtClean="0">
                <a:latin typeface="华文楷体" pitchFamily="2" charset="-122"/>
                <a:ea typeface="华文楷体" pitchFamily="2" charset="-122"/>
              </a:rPr>
              <a:t>年</a:t>
            </a:r>
            <a:r>
              <a:rPr lang="en-US" altLang="zh-CN" sz="1600" dirty="0" smtClean="0">
                <a:latin typeface="华文楷体" pitchFamily="2" charset="-122"/>
                <a:ea typeface="华文楷体" pitchFamily="2" charset="-122"/>
              </a:rPr>
              <a:t>1</a:t>
            </a:r>
            <a:r>
              <a:rPr lang="zh-CN" altLang="en-US" sz="1600" dirty="0" smtClean="0">
                <a:latin typeface="华文楷体" pitchFamily="2" charset="-122"/>
                <a:ea typeface="华文楷体" pitchFamily="2" charset="-122"/>
              </a:rPr>
              <a:t>月</a:t>
            </a:r>
            <a:r>
              <a:rPr lang="en-US" altLang="zh-CN" sz="1600" dirty="0" smtClean="0">
                <a:latin typeface="华文楷体" pitchFamily="2" charset="-122"/>
                <a:ea typeface="华文楷体" pitchFamily="2" charset="-122"/>
              </a:rPr>
              <a:t>1</a:t>
            </a:r>
            <a:r>
              <a:rPr lang="zh-CN" altLang="en-US" sz="1600" dirty="0" smtClean="0">
                <a:latin typeface="华文楷体" pitchFamily="2" charset="-122"/>
                <a:ea typeface="华文楷体" pitchFamily="2" charset="-122"/>
              </a:rPr>
              <a:t>日起算；</a:t>
            </a:r>
            <a:endParaRPr lang="en-US" altLang="zh-CN" sz="1600" dirty="0" smtClean="0">
              <a:latin typeface="华文楷体" pitchFamily="2" charset="-122"/>
              <a:ea typeface="华文楷体" pitchFamily="2" charset="-122"/>
            </a:endParaRPr>
          </a:p>
          <a:p>
            <a:pPr lvl="2"/>
            <a:r>
              <a:rPr lang="zh-CN" altLang="en-US" sz="1600" dirty="0" smtClean="0">
                <a:latin typeface="华文楷体" pitchFamily="2" charset="-122"/>
                <a:ea typeface="华文楷体" pitchFamily="2" charset="-122"/>
              </a:rPr>
              <a:t>有证据证明存在拒不支付情形的，支付年限从入职起算。</a:t>
            </a:r>
            <a:endParaRPr lang="en-US" altLang="zh-CN" sz="1600" dirty="0" smtClean="0">
              <a:latin typeface="华文楷体" pitchFamily="2" charset="-122"/>
              <a:ea typeface="华文楷体" pitchFamily="2" charset="-122"/>
            </a:endParaRPr>
          </a:p>
          <a:p>
            <a:pPr lvl="2"/>
            <a:endParaRPr lang="en-US" altLang="zh-CN" sz="1600" dirty="0" smtClean="0">
              <a:latin typeface="华文楷体" pitchFamily="2" charset="-122"/>
              <a:ea typeface="华文楷体" pitchFamily="2" charset="-122"/>
            </a:endParaRPr>
          </a:p>
          <a:p>
            <a:pPr>
              <a:buFont typeface="Wingdings" pitchFamily="2" charset="2"/>
              <a:buChar char="Ø"/>
            </a:pPr>
            <a:endParaRPr lang="en-US" altLang="zh-CN" sz="2400" dirty="0" smtClean="0">
              <a:latin typeface="华文楷体" pitchFamily="2" charset="-122"/>
              <a:ea typeface="华文楷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1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1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7"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1000"/>
                                        <p:tgtEl>
                                          <p:spTgt spid="3">
                                            <p:txEl>
                                              <p:pRg st="3" end="3"/>
                                            </p:txEl>
                                          </p:spTgt>
                                        </p:tgtEl>
                                      </p:cBhvr>
                                    </p:animEffect>
                                    <p:anim calcmode="lin" valueType="num">
                                      <p:cBhvr>
                                        <p:cTn id="1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9" dur="900" decel="100000" fill="hold"/>
                                        <p:tgtEl>
                                          <p:spTgt spid="3">
                                            <p:txEl>
                                              <p:pRg st="3" end="3"/>
                                            </p:txEl>
                                          </p:spTgt>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3">
                                            <p:txEl>
                                              <p:pRg st="3" end="3"/>
                                            </p:txEl>
                                          </p:spTgt>
                                        </p:tgtEl>
                                        <p:attrNameLst>
                                          <p:attrName>ppt_y</p:attrName>
                                        </p:attrNameLst>
                                      </p:cBhvr>
                                      <p:tavLst>
                                        <p:tav tm="0">
                                          <p:val>
                                            <p:strVal val="#ppt_y-.03"/>
                                          </p:val>
                                        </p:tav>
                                        <p:tav tm="100000">
                                          <p:val>
                                            <p:strVal val="#ppt_y"/>
                                          </p:val>
                                        </p:tav>
                                      </p:tavLst>
                                    </p:anim>
                                  </p:childTnLst>
                                </p:cTn>
                              </p:par>
                              <p:par>
                                <p:cTn id="21" presetID="37" presetClass="entr" presetSubtype="0"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1000"/>
                                        <p:tgtEl>
                                          <p:spTgt spid="3">
                                            <p:txEl>
                                              <p:pRg st="4" end="4"/>
                                            </p:txEl>
                                          </p:spTgt>
                                        </p:tgtEl>
                                      </p:cBhvr>
                                    </p:animEffect>
                                    <p:anim calcmode="lin" valueType="num">
                                      <p:cBhvr>
                                        <p:cTn id="24"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3">
                                            <p:txEl>
                                              <p:pRg st="4" end="4"/>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3">
                                            <p:txEl>
                                              <p:pRg st="4" end="4"/>
                                            </p:txEl>
                                          </p:spTgt>
                                        </p:tgtEl>
                                        <p:attrNameLst>
                                          <p:attrName>ppt_y</p:attrName>
                                        </p:attrNameLst>
                                      </p:cBhvr>
                                      <p:tavLst>
                                        <p:tav tm="0">
                                          <p:val>
                                            <p:strVal val="#ppt_y-.03"/>
                                          </p:val>
                                        </p:tav>
                                        <p:tav tm="100000">
                                          <p:val>
                                            <p:strVal val="#ppt_y"/>
                                          </p:val>
                                        </p:tav>
                                      </p:tavLst>
                                    </p:anim>
                                  </p:childTnLst>
                                </p:cTn>
                              </p:par>
                              <p:par>
                                <p:cTn id="27" presetID="37" presetClass="entr" presetSubtype="0" fill="hold"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fade">
                                      <p:cBhvr>
                                        <p:cTn id="29" dur="1000"/>
                                        <p:tgtEl>
                                          <p:spTgt spid="3">
                                            <p:txEl>
                                              <p:pRg st="5" end="5"/>
                                            </p:txEl>
                                          </p:spTgt>
                                        </p:tgtEl>
                                      </p:cBhvr>
                                    </p:animEffect>
                                    <p:anim calcmode="lin" valueType="num">
                                      <p:cBhvr>
                                        <p:cTn id="30"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1" dur="900" decel="100000" fill="hold"/>
                                        <p:tgtEl>
                                          <p:spTgt spid="3">
                                            <p:txEl>
                                              <p:pRg st="5" end="5"/>
                                            </p:txEl>
                                          </p:spTgt>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3">
                                            <p:txEl>
                                              <p:pRg st="5" end="5"/>
                                            </p:txEl>
                                          </p:spTgt>
                                        </p:tgtEl>
                                        <p:attrNameLst>
                                          <p:attrName>ppt_y</p:attrName>
                                        </p:attrNameLst>
                                      </p:cBhvr>
                                      <p:tavLst>
                                        <p:tav tm="0">
                                          <p:val>
                                            <p:strVal val="#ppt_y-.03"/>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linds(horizontal)">
                                      <p:cBhvr>
                                        <p:cTn id="37" dur="10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7" presetClass="entr" presetSubtype="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1000"/>
                                        <p:tgtEl>
                                          <p:spTgt spid="3">
                                            <p:txEl>
                                              <p:pRg st="7" end="7"/>
                                            </p:txEl>
                                          </p:spTgt>
                                        </p:tgtEl>
                                      </p:cBhvr>
                                    </p:animEffect>
                                    <p:anim calcmode="lin" valueType="num">
                                      <p:cBhvr>
                                        <p:cTn id="43"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44" dur="900" decel="100000" fill="hold"/>
                                        <p:tgtEl>
                                          <p:spTgt spid="3">
                                            <p:txEl>
                                              <p:pRg st="7" end="7"/>
                                            </p:txEl>
                                          </p:spTgt>
                                        </p:tgtEl>
                                        <p:attrNameLst>
                                          <p:attrName>ppt_y</p:attrName>
                                        </p:attrNameLst>
                                      </p:cBhvr>
                                      <p:tavLst>
                                        <p:tav tm="0">
                                          <p:val>
                                            <p:strVal val="#ppt_y+1"/>
                                          </p:val>
                                        </p:tav>
                                        <p:tav tm="100000">
                                          <p:val>
                                            <p:strVal val="#ppt_y-.03"/>
                                          </p:val>
                                        </p:tav>
                                      </p:tavLst>
                                    </p:anim>
                                    <p:anim calcmode="lin" valueType="num">
                                      <p:cBhvr>
                                        <p:cTn id="45" dur="100" accel="100000" fill="hold">
                                          <p:stCondLst>
                                            <p:cond delay="900"/>
                                          </p:stCondLst>
                                        </p:cTn>
                                        <p:tgtEl>
                                          <p:spTgt spid="3">
                                            <p:txEl>
                                              <p:pRg st="7" end="7"/>
                                            </p:txEl>
                                          </p:spTgt>
                                        </p:tgtEl>
                                        <p:attrNameLst>
                                          <p:attrName>ppt_y</p:attrName>
                                        </p:attrNameLst>
                                      </p:cBhvr>
                                      <p:tavLst>
                                        <p:tav tm="0">
                                          <p:val>
                                            <p:strVal val="#ppt_y-.03"/>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37" presetClass="entr" presetSubtype="0" fill="hold" nodeType="clickEffect">
                                  <p:stCondLst>
                                    <p:cond delay="0"/>
                                  </p:stCondLst>
                                  <p:childTnLst>
                                    <p:set>
                                      <p:cBhvr>
                                        <p:cTn id="49" dur="1" fill="hold">
                                          <p:stCondLst>
                                            <p:cond delay="0"/>
                                          </p:stCondLst>
                                        </p:cTn>
                                        <p:tgtEl>
                                          <p:spTgt spid="3">
                                            <p:txEl>
                                              <p:pRg st="8" end="8"/>
                                            </p:txEl>
                                          </p:spTgt>
                                        </p:tgtEl>
                                        <p:attrNameLst>
                                          <p:attrName>style.visibility</p:attrName>
                                        </p:attrNameLst>
                                      </p:cBhvr>
                                      <p:to>
                                        <p:strVal val="visible"/>
                                      </p:to>
                                    </p:set>
                                    <p:animEffect transition="in" filter="fade">
                                      <p:cBhvr>
                                        <p:cTn id="50" dur="1000"/>
                                        <p:tgtEl>
                                          <p:spTgt spid="3">
                                            <p:txEl>
                                              <p:pRg st="8" end="8"/>
                                            </p:txEl>
                                          </p:spTgt>
                                        </p:tgtEl>
                                      </p:cBhvr>
                                    </p:animEffect>
                                    <p:anim calcmode="lin" valueType="num">
                                      <p:cBhvr>
                                        <p:cTn id="51"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52" dur="900" decel="100000" fill="hold"/>
                                        <p:tgtEl>
                                          <p:spTgt spid="3">
                                            <p:txEl>
                                              <p:pRg st="8" end="8"/>
                                            </p:txEl>
                                          </p:spTgt>
                                        </p:tgtEl>
                                        <p:attrNameLst>
                                          <p:attrName>ppt_y</p:attrName>
                                        </p:attrNameLst>
                                      </p:cBhvr>
                                      <p:tavLst>
                                        <p:tav tm="0">
                                          <p:val>
                                            <p:strVal val="#ppt_y+1"/>
                                          </p:val>
                                        </p:tav>
                                        <p:tav tm="100000">
                                          <p:val>
                                            <p:strVal val="#ppt_y-.03"/>
                                          </p:val>
                                        </p:tav>
                                      </p:tavLst>
                                    </p:anim>
                                    <p:anim calcmode="lin" valueType="num">
                                      <p:cBhvr>
                                        <p:cTn id="53" dur="100" accel="100000" fill="hold">
                                          <p:stCondLst>
                                            <p:cond delay="900"/>
                                          </p:stCondLst>
                                        </p:cTn>
                                        <p:tgtEl>
                                          <p:spTgt spid="3">
                                            <p:txEl>
                                              <p:pRg st="8" end="8"/>
                                            </p:txEl>
                                          </p:spTgt>
                                        </p:tgtEl>
                                        <p:attrNameLst>
                                          <p:attrName>ppt_y</p:attrName>
                                        </p:attrNameLst>
                                      </p:cBhvr>
                                      <p:tavLst>
                                        <p:tav tm="0">
                                          <p:val>
                                            <p:strVal val="#ppt_y-.03"/>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5" presetClass="entr" presetSubtype="10" fill="hold" nodeType="clickEffect">
                                  <p:stCondLst>
                                    <p:cond delay="0"/>
                                  </p:stCondLst>
                                  <p:childTnLst>
                                    <p:set>
                                      <p:cBhvr>
                                        <p:cTn id="57" dur="1" fill="hold">
                                          <p:stCondLst>
                                            <p:cond delay="0"/>
                                          </p:stCondLst>
                                        </p:cTn>
                                        <p:tgtEl>
                                          <p:spTgt spid="3">
                                            <p:txEl>
                                              <p:pRg st="9" end="9"/>
                                            </p:txEl>
                                          </p:spTgt>
                                        </p:tgtEl>
                                        <p:attrNameLst>
                                          <p:attrName>style.visibility</p:attrName>
                                        </p:attrNameLst>
                                      </p:cBhvr>
                                      <p:to>
                                        <p:strVal val="visible"/>
                                      </p:to>
                                    </p:set>
                                    <p:animEffect transition="in" filter="checkerboard(across)">
                                      <p:cBhvr>
                                        <p:cTn id="58" dur="1000"/>
                                        <p:tgtEl>
                                          <p:spTgt spid="3">
                                            <p:txEl>
                                              <p:pRg st="9" end="9"/>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5" presetClass="entr" presetSubtype="10" fill="hold" nodeType="clickEffect">
                                  <p:stCondLst>
                                    <p:cond delay="0"/>
                                  </p:stCondLst>
                                  <p:childTnLst>
                                    <p:set>
                                      <p:cBhvr>
                                        <p:cTn id="62" dur="1" fill="hold">
                                          <p:stCondLst>
                                            <p:cond delay="0"/>
                                          </p:stCondLst>
                                        </p:cTn>
                                        <p:tgtEl>
                                          <p:spTgt spid="3">
                                            <p:txEl>
                                              <p:pRg st="10" end="10"/>
                                            </p:txEl>
                                          </p:spTgt>
                                        </p:tgtEl>
                                        <p:attrNameLst>
                                          <p:attrName>style.visibility</p:attrName>
                                        </p:attrNameLst>
                                      </p:cBhvr>
                                      <p:to>
                                        <p:strVal val="visible"/>
                                      </p:to>
                                    </p:set>
                                    <p:animEffect transition="in" filter="checkerboard(across)">
                                      <p:cBhvr>
                                        <p:cTn id="63" dur="10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357170"/>
            <a:ext cx="8229600" cy="952500"/>
          </a:xfrm>
        </p:spPr>
        <p:txBody>
          <a:bodyPr>
            <a:normAutofit fontScale="90000"/>
          </a:bodyPr>
          <a:lstStyle/>
          <a:p>
            <a:pPr algn="l"/>
            <a:r>
              <a:rPr lang="zh-CN" altLang="en-US" dirty="0" smtClean="0">
                <a:latin typeface="方正粗圆简体" pitchFamily="65" charset="-122"/>
                <a:ea typeface="方正粗圆简体" pitchFamily="65" charset="-122"/>
              </a:rPr>
              <a:t>劳动关系解除与终止问题（第七十二条至第九十九条）</a:t>
            </a:r>
            <a:endParaRPr lang="zh-CN" altLang="en-US" dirty="0">
              <a:latin typeface="方正粗圆简体" pitchFamily="65" charset="-122"/>
              <a:ea typeface="方正粗圆简体" pitchFamily="65" charset="-122"/>
            </a:endParaRPr>
          </a:p>
        </p:txBody>
      </p:sp>
      <p:sp>
        <p:nvSpPr>
          <p:cNvPr id="3" name="内容占位符 2"/>
          <p:cNvSpPr>
            <a:spLocks noGrp="1"/>
          </p:cNvSpPr>
          <p:nvPr>
            <p:ph idx="1"/>
          </p:nvPr>
        </p:nvSpPr>
        <p:spPr>
          <a:xfrm>
            <a:off x="428596" y="1476356"/>
            <a:ext cx="8229600" cy="4595854"/>
          </a:xfrm>
        </p:spPr>
        <p:txBody>
          <a:bodyPr>
            <a:normAutofit/>
          </a:bodyPr>
          <a:lstStyle/>
          <a:p>
            <a:pPr>
              <a:buNone/>
            </a:pPr>
            <a:r>
              <a:rPr lang="zh-CN" altLang="en-US" sz="3000" dirty="0" smtClean="0">
                <a:latin typeface="华文中宋" pitchFamily="2" charset="-122"/>
                <a:ea typeface="华文中宋" pitchFamily="2" charset="-122"/>
              </a:rPr>
              <a:t>五、第八十九条（新增条款）</a:t>
            </a:r>
            <a:endParaRPr lang="en-US" altLang="zh-CN" sz="3000" dirty="0" smtClean="0">
              <a:latin typeface="华文中宋" pitchFamily="2" charset="-122"/>
              <a:ea typeface="华文中宋" pitchFamily="2" charset="-122"/>
            </a:endParaRPr>
          </a:p>
          <a:p>
            <a:pPr>
              <a:buNone/>
            </a:pPr>
            <a:r>
              <a:rPr lang="zh-CN" altLang="en-US" sz="2400" dirty="0" smtClean="0">
                <a:latin typeface="华文楷体" pitchFamily="2" charset="-122"/>
                <a:ea typeface="华文楷体" pitchFamily="2" charset="-122"/>
              </a:rPr>
              <a:t>          劳动者</a:t>
            </a:r>
            <a:r>
              <a:rPr lang="zh-CN" altLang="en-US" sz="2400" dirty="0" smtClean="0">
                <a:solidFill>
                  <a:srgbClr val="FF0000"/>
                </a:solidFill>
                <a:latin typeface="华文楷体" pitchFamily="2" charset="-122"/>
                <a:ea typeface="华文楷体" pitchFamily="2" charset="-122"/>
              </a:rPr>
              <a:t>严重违反劳动纪律</a:t>
            </a:r>
            <a:r>
              <a:rPr lang="zh-CN" altLang="en-US" sz="2400" dirty="0" smtClean="0">
                <a:latin typeface="华文楷体" pitchFamily="2" charset="-122"/>
                <a:ea typeface="华文楷体" pitchFamily="2" charset="-122"/>
              </a:rPr>
              <a:t>，用人单位可以依据</a:t>
            </a:r>
            <a:r>
              <a:rPr lang="en-US" altLang="zh-CN" sz="2400" dirty="0" smtClean="0">
                <a:latin typeface="华文楷体" pitchFamily="2" charset="-122"/>
                <a:ea typeface="华文楷体" pitchFamily="2" charset="-122"/>
              </a:rPr>
              <a:t>《</a:t>
            </a:r>
            <a:r>
              <a:rPr lang="zh-CN" altLang="en-US" sz="2400" dirty="0" smtClean="0">
                <a:latin typeface="华文楷体" pitchFamily="2" charset="-122"/>
                <a:ea typeface="华文楷体" pitchFamily="2" charset="-122"/>
              </a:rPr>
              <a:t>劳动法</a:t>
            </a:r>
            <a:r>
              <a:rPr lang="en-US" altLang="zh-CN" sz="2400" dirty="0" smtClean="0">
                <a:latin typeface="华文楷体" pitchFamily="2" charset="-122"/>
                <a:ea typeface="华文楷体" pitchFamily="2" charset="-122"/>
              </a:rPr>
              <a:t>》</a:t>
            </a:r>
            <a:r>
              <a:rPr lang="zh-CN" altLang="en-US" sz="2400" dirty="0" smtClean="0">
                <a:latin typeface="华文楷体" pitchFamily="2" charset="-122"/>
                <a:ea typeface="华文楷体" pitchFamily="2" charset="-122"/>
              </a:rPr>
              <a:t>第二十五条的规定解除劳动合同。</a:t>
            </a:r>
            <a:endParaRPr lang="en-US" altLang="zh-CN" sz="2400" dirty="0" smtClean="0">
              <a:latin typeface="华文楷体" pitchFamily="2" charset="-122"/>
              <a:ea typeface="华文楷体" pitchFamily="2" charset="-122"/>
            </a:endParaRPr>
          </a:p>
          <a:p>
            <a:pPr>
              <a:buFont typeface="Wingdings" pitchFamily="2" charset="2"/>
              <a:buChar char="Ø"/>
            </a:pPr>
            <a:r>
              <a:rPr lang="zh-CN" altLang="en-US" sz="2400" dirty="0" smtClean="0">
                <a:latin typeface="华文楷体" pitchFamily="2" charset="-122"/>
                <a:ea typeface="华文楷体" pitchFamily="2" charset="-122"/>
              </a:rPr>
              <a:t>劳动者应遵守普遍认可的劳动纪律；</a:t>
            </a:r>
            <a:endParaRPr lang="en-US" altLang="zh-CN" sz="2400" dirty="0" smtClean="0">
              <a:latin typeface="华文楷体" pitchFamily="2" charset="-122"/>
              <a:ea typeface="华文楷体" pitchFamily="2" charset="-122"/>
            </a:endParaRPr>
          </a:p>
          <a:p>
            <a:pPr>
              <a:buFont typeface="Wingdings" pitchFamily="2" charset="2"/>
              <a:buChar char="Ø"/>
            </a:pPr>
            <a:r>
              <a:rPr lang="en-US" altLang="zh-CN" sz="2400" dirty="0" smtClean="0">
                <a:latin typeface="华文楷体" pitchFamily="2" charset="-122"/>
                <a:ea typeface="华文楷体" pitchFamily="2" charset="-122"/>
              </a:rPr>
              <a:t>《</a:t>
            </a:r>
            <a:r>
              <a:rPr lang="zh-CN" altLang="en-US" sz="2400" dirty="0" smtClean="0">
                <a:latin typeface="华文楷体" pitchFamily="2" charset="-122"/>
                <a:ea typeface="华文楷体" pitchFamily="2" charset="-122"/>
              </a:rPr>
              <a:t>劳动法</a:t>
            </a:r>
            <a:r>
              <a:rPr lang="en-US" altLang="zh-CN" sz="2400" dirty="0" smtClean="0">
                <a:latin typeface="华文楷体" pitchFamily="2" charset="-122"/>
                <a:ea typeface="华文楷体" pitchFamily="2" charset="-122"/>
              </a:rPr>
              <a:t>》</a:t>
            </a:r>
            <a:r>
              <a:rPr lang="zh-CN" altLang="en-US" sz="2400" dirty="0" smtClean="0">
                <a:latin typeface="华文楷体" pitchFamily="2" charset="-122"/>
                <a:ea typeface="华文楷体" pitchFamily="2" charset="-122"/>
              </a:rPr>
              <a:t>第二十五条；</a:t>
            </a:r>
            <a:endParaRPr lang="en-US" altLang="zh-CN" sz="2400" dirty="0" smtClean="0">
              <a:latin typeface="华文楷体" pitchFamily="2" charset="-122"/>
              <a:ea typeface="华文楷体" pitchFamily="2" charset="-122"/>
            </a:endParaRPr>
          </a:p>
          <a:p>
            <a:pPr>
              <a:buNone/>
            </a:pPr>
            <a:endParaRPr lang="en-US" altLang="zh-CN" sz="2400" dirty="0" smtClean="0">
              <a:latin typeface="华文楷体" pitchFamily="2" charset="-122"/>
              <a:ea typeface="华文楷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blinds(horizontal)">
                                      <p:cBhvr>
                                        <p:cTn id="18" dur="100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blinds(horizontal)">
                                      <p:cBhvr>
                                        <p:cTn id="23"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357170"/>
            <a:ext cx="8229600" cy="952500"/>
          </a:xfrm>
        </p:spPr>
        <p:txBody>
          <a:bodyPr>
            <a:normAutofit fontScale="90000"/>
          </a:bodyPr>
          <a:lstStyle/>
          <a:p>
            <a:pPr algn="l"/>
            <a:r>
              <a:rPr lang="zh-CN" altLang="en-US" dirty="0" smtClean="0">
                <a:latin typeface="方正粗圆简体" pitchFamily="65" charset="-122"/>
                <a:ea typeface="方正粗圆简体" pitchFamily="65" charset="-122"/>
              </a:rPr>
              <a:t>劳动关系解除与终止问题（第七十二条至第九十九条）</a:t>
            </a:r>
            <a:endParaRPr lang="zh-CN" altLang="en-US" dirty="0">
              <a:latin typeface="方正粗圆简体" pitchFamily="65" charset="-122"/>
              <a:ea typeface="方正粗圆简体" pitchFamily="65" charset="-122"/>
            </a:endParaRPr>
          </a:p>
        </p:txBody>
      </p:sp>
      <p:sp>
        <p:nvSpPr>
          <p:cNvPr id="3" name="内容占位符 2"/>
          <p:cNvSpPr>
            <a:spLocks noGrp="1"/>
          </p:cNvSpPr>
          <p:nvPr>
            <p:ph idx="1"/>
          </p:nvPr>
        </p:nvSpPr>
        <p:spPr>
          <a:xfrm>
            <a:off x="428596" y="1476356"/>
            <a:ext cx="8229600" cy="4595854"/>
          </a:xfrm>
        </p:spPr>
        <p:txBody>
          <a:bodyPr>
            <a:normAutofit/>
          </a:bodyPr>
          <a:lstStyle/>
          <a:p>
            <a:pPr>
              <a:buNone/>
            </a:pPr>
            <a:r>
              <a:rPr lang="zh-CN" altLang="en-US" sz="3000" dirty="0" smtClean="0">
                <a:latin typeface="华文中宋" pitchFamily="2" charset="-122"/>
                <a:ea typeface="华文中宋" pitchFamily="2" charset="-122"/>
              </a:rPr>
              <a:t>六、第九十条和第九十一条（新增条款）</a:t>
            </a:r>
            <a:endParaRPr lang="en-US" altLang="zh-CN" sz="3000" dirty="0" smtClean="0">
              <a:latin typeface="华文中宋" pitchFamily="2" charset="-122"/>
              <a:ea typeface="华文中宋" pitchFamily="2" charset="-122"/>
            </a:endParaRPr>
          </a:p>
          <a:p>
            <a:pPr lvl="0">
              <a:buNone/>
            </a:pPr>
            <a:r>
              <a:rPr lang="zh-CN" altLang="en-US" sz="2400" dirty="0" smtClean="0">
                <a:latin typeface="华文楷体" pitchFamily="2" charset="-122"/>
                <a:ea typeface="华文楷体" pitchFamily="2" charset="-122"/>
              </a:rPr>
              <a:t>九十    原“三来一补”企业在转型时已经向劳动者</a:t>
            </a:r>
            <a:r>
              <a:rPr lang="zh-CN" altLang="en-US" sz="2400" dirty="0" smtClean="0">
                <a:solidFill>
                  <a:srgbClr val="FF0000"/>
                </a:solidFill>
                <a:latin typeface="华文楷体" pitchFamily="2" charset="-122"/>
                <a:ea typeface="华文楷体" pitchFamily="2" charset="-122"/>
              </a:rPr>
              <a:t>支付了解除劳动合同经济补偿</a:t>
            </a:r>
            <a:r>
              <a:rPr lang="zh-CN" altLang="en-US" sz="2400" dirty="0" smtClean="0">
                <a:latin typeface="华文楷体" pitchFamily="2" charset="-122"/>
                <a:ea typeface="华文楷体" pitchFamily="2" charset="-122"/>
              </a:rPr>
              <a:t>，劳动者转入转型后的企业法人工作，该企业法人因故解除或终止双方的劳动合同，但该解除或终止行为被认定违法，该企业法人支付赔偿金时</a:t>
            </a:r>
            <a:r>
              <a:rPr lang="zh-CN" altLang="en-US" sz="2400" dirty="0" smtClean="0">
                <a:solidFill>
                  <a:srgbClr val="FF0000"/>
                </a:solidFill>
                <a:latin typeface="华文楷体" pitchFamily="2" charset="-122"/>
                <a:ea typeface="华文楷体" pitchFamily="2" charset="-122"/>
              </a:rPr>
              <a:t>不再计算劳动者在原“三来一补”企业的工作年限。</a:t>
            </a:r>
          </a:p>
          <a:p>
            <a:pPr lvl="0">
              <a:buNone/>
            </a:pPr>
            <a:r>
              <a:rPr lang="zh-CN" altLang="en-US" sz="2400" dirty="0" smtClean="0">
                <a:latin typeface="华文楷体" pitchFamily="2" charset="-122"/>
                <a:ea typeface="华文楷体" pitchFamily="2" charset="-122"/>
              </a:rPr>
              <a:t>九十一   “三来一补”企业转型登记为企业法人后，劳动合同由承继权利义务的新企业法人</a:t>
            </a:r>
            <a:r>
              <a:rPr lang="zh-CN" altLang="en-US" sz="2400" dirty="0" smtClean="0">
                <a:solidFill>
                  <a:srgbClr val="FF0000"/>
                </a:solidFill>
                <a:latin typeface="华文楷体" pitchFamily="2" charset="-122"/>
                <a:ea typeface="华文楷体" pitchFamily="2" charset="-122"/>
              </a:rPr>
              <a:t>继续履行</a:t>
            </a:r>
            <a:r>
              <a:rPr lang="zh-CN" altLang="en-US" sz="2400" dirty="0" smtClean="0">
                <a:latin typeface="华文楷体" pitchFamily="2" charset="-122"/>
                <a:ea typeface="华文楷体" pitchFamily="2" charset="-122"/>
              </a:rPr>
              <a:t>。劳动者以此为由</a:t>
            </a:r>
            <a:r>
              <a:rPr lang="zh-CN" altLang="en-US" sz="2400" dirty="0" smtClean="0">
                <a:solidFill>
                  <a:srgbClr val="FF0000"/>
                </a:solidFill>
                <a:latin typeface="华文楷体" pitchFamily="2" charset="-122"/>
                <a:ea typeface="华文楷体" pitchFamily="2" charset="-122"/>
              </a:rPr>
              <a:t>要求支付经济补偿的，不予支持</a:t>
            </a:r>
            <a:r>
              <a:rPr lang="zh-CN" altLang="en-US" sz="2400" dirty="0" smtClean="0">
                <a:latin typeface="华文楷体" pitchFamily="2" charset="-122"/>
                <a:ea typeface="华文楷体" pitchFamily="2" charset="-122"/>
              </a:rPr>
              <a:t>。</a:t>
            </a:r>
          </a:p>
          <a:p>
            <a:pPr>
              <a:buNone/>
            </a:pPr>
            <a:endParaRPr lang="en-US" altLang="zh-CN" sz="2400" dirty="0" smtClean="0">
              <a:latin typeface="华文楷体" pitchFamily="2" charset="-122"/>
              <a:ea typeface="华文楷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1000" fill="hold"/>
                                        <p:tgtEl>
                                          <p:spTgt spid="3">
                                            <p:txEl>
                                              <p:pRg st="1" end="1"/>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 calcmode="lin" valueType="num">
                                      <p:cBhvr additive="base">
                                        <p:cTn id="16"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7"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357170"/>
            <a:ext cx="8229600" cy="952500"/>
          </a:xfrm>
        </p:spPr>
        <p:txBody>
          <a:bodyPr>
            <a:normAutofit fontScale="90000"/>
          </a:bodyPr>
          <a:lstStyle/>
          <a:p>
            <a:pPr algn="l"/>
            <a:r>
              <a:rPr lang="zh-CN" altLang="en-US" dirty="0" smtClean="0">
                <a:latin typeface="方正粗圆简体" pitchFamily="65" charset="-122"/>
                <a:ea typeface="方正粗圆简体" pitchFamily="65" charset="-122"/>
              </a:rPr>
              <a:t>劳动关系解除与终止问题（第七十二条至第九十九条）</a:t>
            </a:r>
            <a:endParaRPr lang="zh-CN" altLang="en-US" dirty="0">
              <a:latin typeface="方正粗圆简体" pitchFamily="65" charset="-122"/>
              <a:ea typeface="方正粗圆简体" pitchFamily="65" charset="-122"/>
            </a:endParaRPr>
          </a:p>
        </p:txBody>
      </p:sp>
      <p:sp>
        <p:nvSpPr>
          <p:cNvPr id="3" name="内容占位符 2"/>
          <p:cNvSpPr>
            <a:spLocks noGrp="1"/>
          </p:cNvSpPr>
          <p:nvPr>
            <p:ph idx="1"/>
          </p:nvPr>
        </p:nvSpPr>
        <p:spPr>
          <a:xfrm>
            <a:off x="428596" y="1476356"/>
            <a:ext cx="8229600" cy="4595854"/>
          </a:xfrm>
        </p:spPr>
        <p:txBody>
          <a:bodyPr>
            <a:normAutofit/>
          </a:bodyPr>
          <a:lstStyle/>
          <a:p>
            <a:pPr>
              <a:buNone/>
            </a:pPr>
            <a:r>
              <a:rPr lang="zh-CN" altLang="en-US" sz="3000" dirty="0" smtClean="0">
                <a:latin typeface="华文中宋" pitchFamily="2" charset="-122"/>
                <a:ea typeface="华文中宋" pitchFamily="2" charset="-122"/>
              </a:rPr>
              <a:t>六、第九十条和第九十一条（新增条款）</a:t>
            </a:r>
            <a:endParaRPr lang="en-US" altLang="zh-CN" sz="3000" dirty="0" smtClean="0">
              <a:latin typeface="华文中宋" pitchFamily="2" charset="-122"/>
              <a:ea typeface="华文中宋" pitchFamily="2" charset="-122"/>
            </a:endParaRPr>
          </a:p>
          <a:p>
            <a:pPr>
              <a:buFont typeface="Wingdings" pitchFamily="2" charset="2"/>
              <a:buChar char="Ø"/>
            </a:pPr>
            <a:r>
              <a:rPr lang="zh-CN" altLang="en-US" sz="2400" dirty="0" smtClean="0">
                <a:latin typeface="华文楷体" pitchFamily="2" charset="-122"/>
                <a:ea typeface="华文楷体" pitchFamily="2" charset="-122"/>
              </a:rPr>
              <a:t>转型升级并非劳动关系主体的变更，劳动关系继续履行；</a:t>
            </a:r>
            <a:endParaRPr lang="en-US" altLang="zh-CN" sz="2400" dirty="0" smtClean="0">
              <a:latin typeface="华文楷体" pitchFamily="2" charset="-122"/>
              <a:ea typeface="华文楷体" pitchFamily="2" charset="-122"/>
            </a:endParaRPr>
          </a:p>
          <a:p>
            <a:pPr>
              <a:buFont typeface="Wingdings" pitchFamily="2" charset="2"/>
              <a:buChar char="Ø"/>
            </a:pPr>
            <a:r>
              <a:rPr lang="zh-CN" altLang="en-US" sz="2400" dirty="0" smtClean="0">
                <a:latin typeface="华文楷体" pitchFamily="2" charset="-122"/>
                <a:ea typeface="华文楷体" pitchFamily="2" charset="-122"/>
              </a:rPr>
              <a:t>转型升级时已支付经济补偿的，工作年限重新起算；</a:t>
            </a:r>
            <a:endParaRPr lang="en-US" altLang="zh-CN" sz="2400" dirty="0" smtClean="0">
              <a:latin typeface="华文楷体" pitchFamily="2" charset="-122"/>
              <a:ea typeface="华文楷体" pitchFamily="2" charset="-122"/>
            </a:endParaRPr>
          </a:p>
          <a:p>
            <a:pPr>
              <a:buFont typeface="Wingdings" pitchFamily="2" charset="2"/>
              <a:buChar char="Ø"/>
            </a:pPr>
            <a:r>
              <a:rPr lang="zh-CN" altLang="en-US" sz="2400" dirty="0" smtClean="0">
                <a:latin typeface="华文楷体" pitchFamily="2" charset="-122"/>
                <a:ea typeface="华文楷体" pitchFamily="2" charset="-122"/>
              </a:rPr>
              <a:t>转型升级时未支付经济补偿的，工作年限连续计算。</a:t>
            </a:r>
            <a:endParaRPr lang="en-US" altLang="zh-CN" sz="2400" dirty="0" smtClean="0">
              <a:latin typeface="华文楷体" pitchFamily="2" charset="-122"/>
              <a:ea typeface="华文楷体" pitchFamily="2" charset="-122"/>
            </a:endParaRPr>
          </a:p>
          <a:p>
            <a:pPr>
              <a:buNone/>
            </a:pPr>
            <a:endParaRPr lang="en-US" altLang="zh-CN" sz="2400" dirty="0" smtClean="0">
              <a:latin typeface="华文楷体" pitchFamily="2" charset="-122"/>
              <a:ea typeface="华文楷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1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1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357170"/>
            <a:ext cx="8229600" cy="952500"/>
          </a:xfrm>
        </p:spPr>
        <p:txBody>
          <a:bodyPr>
            <a:normAutofit fontScale="90000"/>
          </a:bodyPr>
          <a:lstStyle/>
          <a:p>
            <a:pPr algn="l"/>
            <a:r>
              <a:rPr lang="zh-CN" altLang="en-US" dirty="0" smtClean="0">
                <a:latin typeface="方正粗圆简体" pitchFamily="65" charset="-122"/>
                <a:ea typeface="方正粗圆简体" pitchFamily="65" charset="-122"/>
              </a:rPr>
              <a:t>劳动关系解除与终止问题（第七十二条至第九十九条）</a:t>
            </a:r>
            <a:endParaRPr lang="zh-CN" altLang="en-US" dirty="0">
              <a:latin typeface="方正粗圆简体" pitchFamily="65" charset="-122"/>
              <a:ea typeface="方正粗圆简体" pitchFamily="65" charset="-122"/>
            </a:endParaRPr>
          </a:p>
        </p:txBody>
      </p:sp>
      <p:sp>
        <p:nvSpPr>
          <p:cNvPr id="3" name="内容占位符 2"/>
          <p:cNvSpPr>
            <a:spLocks noGrp="1"/>
          </p:cNvSpPr>
          <p:nvPr>
            <p:ph idx="1"/>
          </p:nvPr>
        </p:nvSpPr>
        <p:spPr>
          <a:xfrm>
            <a:off x="428596" y="1476356"/>
            <a:ext cx="8229600" cy="4595854"/>
          </a:xfrm>
        </p:spPr>
        <p:txBody>
          <a:bodyPr>
            <a:normAutofit/>
          </a:bodyPr>
          <a:lstStyle/>
          <a:p>
            <a:pPr>
              <a:buNone/>
            </a:pPr>
            <a:r>
              <a:rPr lang="zh-CN" altLang="en-US" sz="3000" dirty="0" smtClean="0">
                <a:latin typeface="华文中宋" pitchFamily="2" charset="-122"/>
                <a:ea typeface="华文中宋" pitchFamily="2" charset="-122"/>
              </a:rPr>
              <a:t>七、第九十八条（修改条款）</a:t>
            </a:r>
            <a:endParaRPr lang="en-US" altLang="zh-CN" sz="3000" dirty="0" smtClean="0">
              <a:latin typeface="华文中宋" pitchFamily="2" charset="-122"/>
              <a:ea typeface="华文中宋" pitchFamily="2" charset="-122"/>
            </a:endParaRPr>
          </a:p>
          <a:p>
            <a:pPr lvl="0">
              <a:buNone/>
            </a:pPr>
            <a:r>
              <a:rPr lang="zh-CN" altLang="en-US" sz="2800" dirty="0" smtClean="0"/>
              <a:t>         </a:t>
            </a:r>
            <a:r>
              <a:rPr lang="zh-CN" altLang="en-US" sz="2400" dirty="0" smtClean="0">
                <a:latin typeface="华文楷体" pitchFamily="2" charset="-122"/>
                <a:ea typeface="华文楷体" pitchFamily="2" charset="-122"/>
              </a:rPr>
              <a:t>劳动者与用人单位在订立或履行劳动合同过程中，</a:t>
            </a:r>
            <a:r>
              <a:rPr lang="zh-CN" altLang="en-US" sz="2400" dirty="0" smtClean="0">
                <a:solidFill>
                  <a:srgbClr val="FF0000"/>
                </a:solidFill>
                <a:latin typeface="华文楷体" pitchFamily="2" charset="-122"/>
                <a:ea typeface="华文楷体" pitchFamily="2" charset="-122"/>
              </a:rPr>
              <a:t>事先</a:t>
            </a:r>
            <a:r>
              <a:rPr lang="zh-CN" altLang="en-US" sz="2400" dirty="0" smtClean="0">
                <a:latin typeface="华文楷体" pitchFamily="2" charset="-122"/>
                <a:ea typeface="华文楷体" pitchFamily="2" charset="-122"/>
              </a:rPr>
              <a:t>就解除劳动合同约定由用人单位支付的</a:t>
            </a:r>
            <a:r>
              <a:rPr lang="zh-CN" altLang="en-US" sz="2400" dirty="0" smtClean="0">
                <a:solidFill>
                  <a:srgbClr val="FF0000"/>
                </a:solidFill>
                <a:latin typeface="华文楷体" pitchFamily="2" charset="-122"/>
                <a:ea typeface="华文楷体" pitchFamily="2" charset="-122"/>
              </a:rPr>
              <a:t>高于法定标准</a:t>
            </a:r>
            <a:r>
              <a:rPr lang="zh-CN" altLang="en-US" sz="2400" dirty="0" smtClean="0">
                <a:latin typeface="华文楷体" pitchFamily="2" charset="-122"/>
                <a:ea typeface="华文楷体" pitchFamily="2" charset="-122"/>
              </a:rPr>
              <a:t>的经济补偿或违约金的，</a:t>
            </a:r>
            <a:r>
              <a:rPr lang="zh-CN" altLang="en-US" sz="2400" dirty="0" smtClean="0">
                <a:solidFill>
                  <a:srgbClr val="FF0000"/>
                </a:solidFill>
                <a:latin typeface="华文楷体" pitchFamily="2" charset="-122"/>
                <a:ea typeface="华文楷体" pitchFamily="2" charset="-122"/>
              </a:rPr>
              <a:t>该约定有效</a:t>
            </a:r>
            <a:r>
              <a:rPr lang="zh-CN" altLang="en-US" sz="2400" dirty="0" smtClean="0">
                <a:latin typeface="华文楷体" pitchFamily="2" charset="-122"/>
                <a:ea typeface="华文楷体" pitchFamily="2" charset="-122"/>
              </a:rPr>
              <a:t>。</a:t>
            </a:r>
          </a:p>
          <a:p>
            <a:pPr>
              <a:buNone/>
            </a:pPr>
            <a:r>
              <a:rPr lang="zh-CN" altLang="en-US" sz="2400" dirty="0" smtClean="0">
                <a:latin typeface="华文楷体" pitchFamily="2" charset="-122"/>
                <a:ea typeface="华文楷体" pitchFamily="2" charset="-122"/>
              </a:rPr>
              <a:t>         当事人主张双方约定的经济补偿或违约金标准过高，要求调整的，人民法院可依法予以调整。</a:t>
            </a:r>
          </a:p>
          <a:p>
            <a:pPr>
              <a:buNone/>
            </a:pPr>
            <a:endParaRPr lang="en-US" altLang="zh-CN" sz="3000" dirty="0" smtClean="0">
              <a:latin typeface="华文中宋" pitchFamily="2" charset="-122"/>
              <a:ea typeface="华文中宋"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1000" fill="hold"/>
                                        <p:tgtEl>
                                          <p:spTgt spid="3">
                                            <p:txEl>
                                              <p:pRg st="1" end="1"/>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 calcmode="lin" valueType="num">
                                      <p:cBhvr additive="base">
                                        <p:cTn id="16"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7"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pPr algn="l"/>
            <a:r>
              <a:rPr lang="zh-CN" altLang="en-US" dirty="0" smtClean="0">
                <a:latin typeface="方正粗圆简体" pitchFamily="65" charset="-122"/>
                <a:ea typeface="方正粗圆简体" pitchFamily="65" charset="-122"/>
              </a:rPr>
              <a:t>主体问题（第十三条至第二十一条）</a:t>
            </a:r>
            <a:endParaRPr lang="zh-CN" altLang="en-US" dirty="0">
              <a:latin typeface="方正粗圆简体" pitchFamily="65" charset="-122"/>
              <a:ea typeface="方正粗圆简体" pitchFamily="65" charset="-122"/>
            </a:endParaRPr>
          </a:p>
        </p:txBody>
      </p:sp>
      <p:sp>
        <p:nvSpPr>
          <p:cNvPr id="3" name="内容占位符 2"/>
          <p:cNvSpPr>
            <a:spLocks noGrp="1"/>
          </p:cNvSpPr>
          <p:nvPr>
            <p:ph idx="1"/>
          </p:nvPr>
        </p:nvSpPr>
        <p:spPr>
          <a:xfrm>
            <a:off x="457200" y="1333500"/>
            <a:ext cx="8229600" cy="4238644"/>
          </a:xfrm>
        </p:spPr>
        <p:txBody>
          <a:bodyPr>
            <a:normAutofit fontScale="70000" lnSpcReduction="20000"/>
          </a:bodyPr>
          <a:lstStyle/>
          <a:p>
            <a:pPr>
              <a:buNone/>
            </a:pPr>
            <a:r>
              <a:rPr lang="zh-CN" altLang="en-US" sz="4300" dirty="0" smtClean="0">
                <a:latin typeface="华文中宋" pitchFamily="2" charset="-122"/>
                <a:ea typeface="华文中宋" pitchFamily="2" charset="-122"/>
              </a:rPr>
              <a:t>一、第十九条（修改条款）</a:t>
            </a:r>
            <a:endParaRPr lang="en-US" altLang="zh-CN" sz="4300" dirty="0" smtClean="0">
              <a:latin typeface="华文中宋" pitchFamily="2" charset="-122"/>
              <a:ea typeface="华文中宋" pitchFamily="2" charset="-122"/>
            </a:endParaRPr>
          </a:p>
          <a:p>
            <a:pPr lvl="0">
              <a:buNone/>
            </a:pPr>
            <a:r>
              <a:rPr lang="zh-CN" altLang="en-US" sz="3400" dirty="0" smtClean="0">
                <a:latin typeface="华文楷体" pitchFamily="2" charset="-122"/>
                <a:ea typeface="华文楷体" pitchFamily="2" charset="-122"/>
              </a:rPr>
              <a:t>          企业自动歇业、视为自动歇业、被撤销或吊销营业执照的，应以该企业为当事人。如成立清算组清理债权债务的，以清算组的负责人为诉讼代表人；没有清算组的，以清算义务人为诉讼代表人。</a:t>
            </a:r>
          </a:p>
          <a:p>
            <a:pPr>
              <a:buNone/>
            </a:pPr>
            <a:r>
              <a:rPr lang="zh-CN" altLang="en-US" sz="3400" dirty="0" smtClean="0">
                <a:latin typeface="华文楷体" pitchFamily="2" charset="-122"/>
                <a:ea typeface="华文楷体" pitchFamily="2" charset="-122"/>
              </a:rPr>
              <a:t>          用人单位</a:t>
            </a:r>
            <a:r>
              <a:rPr lang="zh-CN" altLang="en-US" sz="3400" dirty="0" smtClean="0">
                <a:solidFill>
                  <a:srgbClr val="FF0000"/>
                </a:solidFill>
                <a:latin typeface="华文楷体" pitchFamily="2" charset="-122"/>
                <a:ea typeface="华文楷体" pitchFamily="2" charset="-122"/>
              </a:rPr>
              <a:t>未依法清算即注销</a:t>
            </a:r>
            <a:r>
              <a:rPr lang="zh-CN" altLang="en-US" sz="3400" dirty="0" smtClean="0">
                <a:latin typeface="华文楷体" pitchFamily="2" charset="-122"/>
                <a:ea typeface="华文楷体" pitchFamily="2" charset="-122"/>
              </a:rPr>
              <a:t>的，以</a:t>
            </a:r>
            <a:r>
              <a:rPr lang="zh-CN" altLang="en-US" sz="3400" dirty="0" smtClean="0">
                <a:solidFill>
                  <a:srgbClr val="FF0000"/>
                </a:solidFill>
                <a:latin typeface="华文楷体" pitchFamily="2" charset="-122"/>
                <a:ea typeface="华文楷体" pitchFamily="2" charset="-122"/>
              </a:rPr>
              <a:t>清算组成员</a:t>
            </a:r>
            <a:r>
              <a:rPr lang="zh-CN" altLang="en-US" sz="3400" dirty="0" smtClean="0">
                <a:latin typeface="华文楷体" pitchFamily="2" charset="-122"/>
                <a:ea typeface="华文楷体" pitchFamily="2" charset="-122"/>
              </a:rPr>
              <a:t>或</a:t>
            </a:r>
            <a:r>
              <a:rPr lang="zh-CN" altLang="en-US" sz="3400" dirty="0" smtClean="0">
                <a:solidFill>
                  <a:srgbClr val="FF0000"/>
                </a:solidFill>
                <a:latin typeface="华文楷体" pitchFamily="2" charset="-122"/>
                <a:ea typeface="华文楷体" pitchFamily="2" charset="-122"/>
              </a:rPr>
              <a:t>清算义务人</a:t>
            </a:r>
            <a:r>
              <a:rPr lang="zh-CN" altLang="en-US" sz="3400" dirty="0" smtClean="0">
                <a:latin typeface="华文楷体" pitchFamily="2" charset="-122"/>
                <a:ea typeface="华文楷体" pitchFamily="2" charset="-122"/>
              </a:rPr>
              <a:t>或在公司登记机关办理注销登记时</a:t>
            </a:r>
            <a:r>
              <a:rPr lang="zh-CN" altLang="en-US" sz="3400" dirty="0" smtClean="0">
                <a:solidFill>
                  <a:srgbClr val="FF0000"/>
                </a:solidFill>
                <a:latin typeface="华文楷体" pitchFamily="2" charset="-122"/>
                <a:ea typeface="华文楷体" pitchFamily="2" charset="-122"/>
              </a:rPr>
              <a:t>承诺对公司债务承担责任的第三人</a:t>
            </a:r>
            <a:r>
              <a:rPr lang="zh-CN" altLang="en-US" sz="3400" dirty="0" smtClean="0">
                <a:latin typeface="华文楷体" pitchFamily="2" charset="-122"/>
                <a:ea typeface="华文楷体" pitchFamily="2" charset="-122"/>
              </a:rPr>
              <a:t>为当事人。</a:t>
            </a:r>
          </a:p>
          <a:p>
            <a:pPr>
              <a:buNone/>
            </a:pPr>
            <a:r>
              <a:rPr lang="zh-CN" altLang="en-US" sz="3400" dirty="0" smtClean="0">
                <a:latin typeface="华文楷体" pitchFamily="2" charset="-122"/>
                <a:ea typeface="华文楷体" pitchFamily="2" charset="-122"/>
              </a:rPr>
              <a:t>         前两款规定的清算义务人按企业的不同性质分别确定，即国有企业为其主管部门；非公司制的集体企业为其开办者或出资者；法人型联营企业、中外合资企业法人和外商独资企业法人为其出资者；有限责任公司为其股东；股份有限公司为其控股股东。</a:t>
            </a:r>
          </a:p>
          <a:p>
            <a:pPr>
              <a:buNone/>
            </a:pPr>
            <a:endParaRPr lang="en-US" altLang="zh-CN" sz="2400" dirty="0" smtClean="0">
              <a:latin typeface="华文楷体" pitchFamily="2" charset="-122"/>
              <a:ea typeface="华文楷体" pitchFamily="2" charset="-122"/>
            </a:endParaRPr>
          </a:p>
          <a:p>
            <a:pPr>
              <a:buFont typeface="Wingdings" pitchFamily="2" charset="2"/>
              <a:buChar char="Ø"/>
            </a:pPr>
            <a:endParaRPr lang="zh-CN" altLang="en-US" sz="2400" dirty="0" smtClean="0">
              <a:latin typeface="华文楷体" pitchFamily="2" charset="-122"/>
              <a:ea typeface="华文楷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1000" fill="hold"/>
                                        <p:tgtEl>
                                          <p:spTgt spid="3">
                                            <p:txEl>
                                              <p:pRg st="1" end="1"/>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 calcmode="lin" valueType="num">
                                      <p:cBhvr additive="base">
                                        <p:cTn id="16"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7" dur="1000" fill="hold"/>
                                        <p:tgtEl>
                                          <p:spTgt spid="3">
                                            <p:txEl>
                                              <p:pRg st="2" end="2"/>
                                            </p:txEl>
                                          </p:spTgt>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 calcmode="lin" valueType="num">
                                      <p:cBhvr additive="base">
                                        <p:cTn id="2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1" dur="1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357170"/>
            <a:ext cx="8229600" cy="952500"/>
          </a:xfrm>
        </p:spPr>
        <p:txBody>
          <a:bodyPr>
            <a:normAutofit fontScale="90000"/>
          </a:bodyPr>
          <a:lstStyle/>
          <a:p>
            <a:pPr algn="l"/>
            <a:r>
              <a:rPr lang="zh-CN" altLang="en-US" dirty="0" smtClean="0">
                <a:latin typeface="方正粗圆简体" pitchFamily="65" charset="-122"/>
                <a:ea typeface="方正粗圆简体" pitchFamily="65" charset="-122"/>
              </a:rPr>
              <a:t>劳动关系解除与终止问题（第七十二条至第九十九条）</a:t>
            </a:r>
            <a:endParaRPr lang="zh-CN" altLang="en-US" dirty="0">
              <a:latin typeface="方正粗圆简体" pitchFamily="65" charset="-122"/>
              <a:ea typeface="方正粗圆简体" pitchFamily="65" charset="-122"/>
            </a:endParaRPr>
          </a:p>
        </p:txBody>
      </p:sp>
      <p:sp>
        <p:nvSpPr>
          <p:cNvPr id="3" name="内容占位符 2"/>
          <p:cNvSpPr>
            <a:spLocks noGrp="1"/>
          </p:cNvSpPr>
          <p:nvPr>
            <p:ph idx="1"/>
          </p:nvPr>
        </p:nvSpPr>
        <p:spPr>
          <a:xfrm>
            <a:off x="428596" y="1476356"/>
            <a:ext cx="8229600" cy="4595854"/>
          </a:xfrm>
        </p:spPr>
        <p:txBody>
          <a:bodyPr>
            <a:normAutofit/>
          </a:bodyPr>
          <a:lstStyle/>
          <a:p>
            <a:pPr>
              <a:buNone/>
            </a:pPr>
            <a:r>
              <a:rPr lang="zh-CN" altLang="en-US" sz="3000" dirty="0" smtClean="0">
                <a:latin typeface="华文中宋" pitchFamily="2" charset="-122"/>
                <a:ea typeface="华文中宋" pitchFamily="2" charset="-122"/>
              </a:rPr>
              <a:t>七、第九十八条（修改条款）</a:t>
            </a:r>
            <a:endParaRPr lang="en-US" altLang="zh-CN" sz="3000" dirty="0" smtClean="0">
              <a:latin typeface="华文中宋" pitchFamily="2" charset="-122"/>
              <a:ea typeface="华文中宋" pitchFamily="2" charset="-122"/>
            </a:endParaRPr>
          </a:p>
          <a:p>
            <a:pPr lvl="0">
              <a:buFont typeface="Wingdings" pitchFamily="2" charset="2"/>
              <a:buChar char="Ø"/>
            </a:pPr>
            <a:r>
              <a:rPr lang="zh-CN" altLang="en-US" sz="2400" dirty="0" smtClean="0">
                <a:latin typeface="华文楷体" pitchFamily="2" charset="-122"/>
                <a:ea typeface="华文楷体" pitchFamily="2" charset="-122"/>
              </a:rPr>
              <a:t>法定经济补偿标准并非效力性强制规定；</a:t>
            </a:r>
            <a:endParaRPr lang="en-US" altLang="zh-CN" sz="2400" dirty="0" smtClean="0">
              <a:latin typeface="华文楷体" pitchFamily="2" charset="-122"/>
              <a:ea typeface="华文楷体" pitchFamily="2" charset="-122"/>
            </a:endParaRPr>
          </a:p>
          <a:p>
            <a:pPr lvl="0">
              <a:buFont typeface="Wingdings" pitchFamily="2" charset="2"/>
              <a:buChar char="Ø"/>
            </a:pPr>
            <a:r>
              <a:rPr lang="zh-CN" altLang="en-US" sz="2400" dirty="0" smtClean="0">
                <a:latin typeface="华文楷体" pitchFamily="2" charset="-122"/>
                <a:ea typeface="华文楷体" pitchFamily="2" charset="-122"/>
              </a:rPr>
              <a:t>用人单位存在受欺诈、胁迫或重大误解的可能性较低；</a:t>
            </a:r>
            <a:endParaRPr lang="en-US" altLang="zh-CN" sz="2400" dirty="0" smtClean="0">
              <a:latin typeface="华文楷体" pitchFamily="2" charset="-122"/>
              <a:ea typeface="华文楷体" pitchFamily="2" charset="-122"/>
            </a:endParaRPr>
          </a:p>
          <a:p>
            <a:pPr lvl="0">
              <a:buFont typeface="Wingdings" pitchFamily="2" charset="2"/>
              <a:buChar char="Ø"/>
            </a:pPr>
            <a:r>
              <a:rPr lang="zh-CN" altLang="en-US" sz="2400" dirty="0" smtClean="0">
                <a:latin typeface="华文楷体" pitchFamily="2" charset="-122"/>
                <a:ea typeface="华文楷体" pitchFamily="2" charset="-122"/>
              </a:rPr>
              <a:t>高于法定标准的，一般认定有效；</a:t>
            </a:r>
            <a:endParaRPr lang="en-US" altLang="zh-CN" sz="2400" dirty="0" smtClean="0">
              <a:latin typeface="华文楷体" pitchFamily="2" charset="-122"/>
              <a:ea typeface="华文楷体" pitchFamily="2" charset="-122"/>
            </a:endParaRPr>
          </a:p>
          <a:p>
            <a:pPr lvl="0">
              <a:buFont typeface="Wingdings" pitchFamily="2" charset="2"/>
              <a:buChar char="Ø"/>
            </a:pPr>
            <a:r>
              <a:rPr lang="zh-CN" altLang="en-US" sz="2400" dirty="0" smtClean="0">
                <a:latin typeface="华文楷体" pitchFamily="2" charset="-122"/>
                <a:ea typeface="华文楷体" pitchFamily="2" charset="-122"/>
              </a:rPr>
              <a:t>与最高法院司法解释三第十条适用于不同情形：</a:t>
            </a:r>
            <a:endParaRPr lang="en-US" altLang="zh-CN" sz="2400" dirty="0" smtClean="0">
              <a:latin typeface="华文楷体" pitchFamily="2" charset="-122"/>
              <a:ea typeface="华文楷体" pitchFamily="2" charset="-122"/>
            </a:endParaRPr>
          </a:p>
          <a:p>
            <a:pPr lvl="1">
              <a:buFont typeface="Wingdings" pitchFamily="2" charset="2"/>
              <a:buChar char="p"/>
            </a:pPr>
            <a:r>
              <a:rPr lang="zh-CN" altLang="en-US" sz="2000" dirty="0" smtClean="0">
                <a:latin typeface="华文楷体" pitchFamily="2" charset="-122"/>
                <a:ea typeface="华文楷体" pitchFamily="2" charset="-122"/>
              </a:rPr>
              <a:t>本条裁判指引：劳动关系建立时事先达成的协议；</a:t>
            </a:r>
            <a:endParaRPr lang="en-US" altLang="zh-CN" sz="2000" dirty="0" smtClean="0">
              <a:latin typeface="华文楷体" pitchFamily="2" charset="-122"/>
              <a:ea typeface="华文楷体" pitchFamily="2" charset="-122"/>
            </a:endParaRPr>
          </a:p>
          <a:p>
            <a:pPr lvl="1">
              <a:buFont typeface="Wingdings" pitchFamily="2" charset="2"/>
              <a:buChar char="p"/>
            </a:pPr>
            <a:r>
              <a:rPr lang="zh-CN" altLang="en-US" sz="2000" dirty="0" smtClean="0">
                <a:latin typeface="华文楷体" pitchFamily="2" charset="-122"/>
                <a:ea typeface="华文楷体" pitchFamily="2" charset="-122"/>
              </a:rPr>
              <a:t>最高法院司法解释三第十条：纠纷发生后就纠纷解决达成的协议。</a:t>
            </a:r>
            <a:endParaRPr lang="en-US" altLang="zh-CN" sz="2000" dirty="0" smtClean="0">
              <a:latin typeface="华文楷体" pitchFamily="2" charset="-122"/>
              <a:ea typeface="华文楷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1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1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10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10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7"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1000"/>
                                        <p:tgtEl>
                                          <p:spTgt spid="3">
                                            <p:txEl>
                                              <p:pRg st="5" end="5"/>
                                            </p:txEl>
                                          </p:spTgt>
                                        </p:tgtEl>
                                      </p:cBhvr>
                                    </p:animEffect>
                                    <p:anim calcmode="lin" valueType="num">
                                      <p:cBhvr>
                                        <p:cTn id="28"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9" dur="900" decel="100000" fill="hold"/>
                                        <p:tgtEl>
                                          <p:spTgt spid="3">
                                            <p:txEl>
                                              <p:pRg st="5" end="5"/>
                                            </p:txEl>
                                          </p:spTgt>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3">
                                            <p:txEl>
                                              <p:pRg st="5" end="5"/>
                                            </p:txEl>
                                          </p:spTgt>
                                        </p:tgtEl>
                                        <p:attrNameLst>
                                          <p:attrName>ppt_y</p:attrName>
                                        </p:attrNameLst>
                                      </p:cBhvr>
                                      <p:tavLst>
                                        <p:tav tm="0">
                                          <p:val>
                                            <p:strVal val="#ppt_y-.03"/>
                                          </p:val>
                                        </p:tav>
                                        <p:tav tm="100000">
                                          <p:val>
                                            <p:strVal val="#ppt_y"/>
                                          </p:val>
                                        </p:tav>
                                      </p:tavLst>
                                    </p:anim>
                                  </p:childTnLst>
                                </p:cTn>
                              </p:par>
                              <p:par>
                                <p:cTn id="31" presetID="37" presetClass="entr" presetSubtype="0" fill="hold" nodeType="with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Effect transition="in" filter="fade">
                                      <p:cBhvr>
                                        <p:cTn id="33" dur="1000"/>
                                        <p:tgtEl>
                                          <p:spTgt spid="3">
                                            <p:txEl>
                                              <p:pRg st="6" end="6"/>
                                            </p:txEl>
                                          </p:spTgt>
                                        </p:tgtEl>
                                      </p:cBhvr>
                                    </p:animEffect>
                                    <p:anim calcmode="lin" valueType="num">
                                      <p:cBhvr>
                                        <p:cTn id="34"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5" dur="900" decel="100000" fill="hold"/>
                                        <p:tgtEl>
                                          <p:spTgt spid="3">
                                            <p:txEl>
                                              <p:pRg st="6" end="6"/>
                                            </p:txEl>
                                          </p:spTgt>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3">
                                            <p:txEl>
                                              <p:pRg st="6" end="6"/>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357170"/>
            <a:ext cx="8229600" cy="952500"/>
          </a:xfrm>
        </p:spPr>
        <p:txBody>
          <a:bodyPr>
            <a:normAutofit fontScale="90000"/>
          </a:bodyPr>
          <a:lstStyle/>
          <a:p>
            <a:pPr algn="l"/>
            <a:r>
              <a:rPr lang="zh-CN" altLang="en-US" dirty="0" smtClean="0">
                <a:latin typeface="方正粗圆简体" pitchFamily="65" charset="-122"/>
                <a:ea typeface="方正粗圆简体" pitchFamily="65" charset="-122"/>
              </a:rPr>
              <a:t>其他实体问题（第一百条至第一百一十四条）</a:t>
            </a:r>
            <a:endParaRPr lang="zh-CN" altLang="en-US" dirty="0">
              <a:latin typeface="方正粗圆简体" pitchFamily="65" charset="-122"/>
              <a:ea typeface="方正粗圆简体" pitchFamily="65" charset="-122"/>
            </a:endParaRPr>
          </a:p>
        </p:txBody>
      </p:sp>
      <p:sp>
        <p:nvSpPr>
          <p:cNvPr id="3" name="内容占位符 2"/>
          <p:cNvSpPr>
            <a:spLocks noGrp="1"/>
          </p:cNvSpPr>
          <p:nvPr>
            <p:ph idx="1"/>
          </p:nvPr>
        </p:nvSpPr>
        <p:spPr>
          <a:xfrm>
            <a:off x="428596" y="1476356"/>
            <a:ext cx="8229600" cy="4595854"/>
          </a:xfrm>
        </p:spPr>
        <p:txBody>
          <a:bodyPr>
            <a:normAutofit/>
          </a:bodyPr>
          <a:lstStyle/>
          <a:p>
            <a:pPr>
              <a:buNone/>
            </a:pPr>
            <a:r>
              <a:rPr lang="zh-CN" altLang="en-US" sz="3000" dirty="0" smtClean="0">
                <a:latin typeface="华文中宋" pitchFamily="2" charset="-122"/>
                <a:ea typeface="华文中宋" pitchFamily="2" charset="-122"/>
              </a:rPr>
              <a:t>一、第一百零三条（修改条款）</a:t>
            </a:r>
            <a:endParaRPr lang="en-US" altLang="zh-CN" sz="3000" dirty="0" smtClean="0">
              <a:latin typeface="华文中宋" pitchFamily="2" charset="-122"/>
              <a:ea typeface="华文中宋" pitchFamily="2" charset="-122"/>
            </a:endParaRPr>
          </a:p>
          <a:p>
            <a:pPr>
              <a:buNone/>
            </a:pPr>
            <a:r>
              <a:rPr lang="zh-CN" altLang="en-US" sz="2400" dirty="0" smtClean="0">
                <a:latin typeface="华文楷体" pitchFamily="2" charset="-122"/>
                <a:ea typeface="华文楷体" pitchFamily="2" charset="-122"/>
              </a:rPr>
              <a:t>          </a:t>
            </a:r>
            <a:r>
              <a:rPr lang="zh-CN" altLang="en-US" sz="2400" dirty="0" smtClean="0">
                <a:solidFill>
                  <a:srgbClr val="FF0000"/>
                </a:solidFill>
                <a:latin typeface="华文楷体" pitchFamily="2" charset="-122"/>
                <a:ea typeface="华文楷体" pitchFamily="2" charset="-122"/>
              </a:rPr>
              <a:t>未参加生育保险</a:t>
            </a:r>
            <a:r>
              <a:rPr lang="zh-CN" altLang="en-US" sz="2400" dirty="0" smtClean="0">
                <a:latin typeface="华文楷体" pitchFamily="2" charset="-122"/>
                <a:ea typeface="华文楷体" pitchFamily="2" charset="-122"/>
              </a:rPr>
              <a:t>的女职工产假期间的生育津贴，应由用人单位按该女职工产假前</a:t>
            </a:r>
            <a:r>
              <a:rPr lang="en-US" sz="2400" dirty="0" smtClean="0">
                <a:latin typeface="华文楷体" pitchFamily="2" charset="-122"/>
                <a:ea typeface="华文楷体" pitchFamily="2" charset="-122"/>
              </a:rPr>
              <a:t>12</a:t>
            </a:r>
            <a:r>
              <a:rPr lang="zh-CN" altLang="en-US" sz="2400" dirty="0" smtClean="0">
                <a:latin typeface="华文楷体" pitchFamily="2" charset="-122"/>
                <a:ea typeface="华文楷体" pitchFamily="2" charset="-122"/>
              </a:rPr>
              <a:t>个月</a:t>
            </a:r>
            <a:r>
              <a:rPr lang="zh-CN" altLang="en-US" sz="2400" dirty="0" smtClean="0">
                <a:solidFill>
                  <a:srgbClr val="FF0000"/>
                </a:solidFill>
                <a:latin typeface="华文楷体" pitchFamily="2" charset="-122"/>
                <a:ea typeface="华文楷体" pitchFamily="2" charset="-122"/>
              </a:rPr>
              <a:t>包括加班工资在内</a:t>
            </a:r>
            <a:r>
              <a:rPr lang="zh-CN" altLang="en-US" sz="2400" dirty="0" smtClean="0">
                <a:latin typeface="华文楷体" pitchFamily="2" charset="-122"/>
                <a:ea typeface="华文楷体" pitchFamily="2" charset="-122"/>
              </a:rPr>
              <a:t>的平均工资计发。</a:t>
            </a:r>
            <a:endParaRPr lang="en-US" altLang="zh-CN" sz="2400" dirty="0" smtClean="0">
              <a:latin typeface="华文楷体" pitchFamily="2" charset="-122"/>
              <a:ea typeface="华文楷体" pitchFamily="2" charset="-122"/>
            </a:endParaRPr>
          </a:p>
          <a:p>
            <a:pPr>
              <a:buFont typeface="Wingdings" pitchFamily="2" charset="2"/>
              <a:buChar char="Ø"/>
            </a:pPr>
            <a:r>
              <a:rPr lang="en-US" altLang="zh-CN" sz="2400" dirty="0" smtClean="0">
                <a:latin typeface="华文楷体" pitchFamily="2" charset="-122"/>
                <a:ea typeface="华文楷体" pitchFamily="2" charset="-122"/>
              </a:rPr>
              <a:t>《</a:t>
            </a:r>
            <a:r>
              <a:rPr lang="zh-CN" altLang="en-US" sz="2400" dirty="0" smtClean="0">
                <a:latin typeface="华文楷体" pitchFamily="2" charset="-122"/>
                <a:ea typeface="华文楷体" pitchFamily="2" charset="-122"/>
              </a:rPr>
              <a:t>女职工劳动保护特别规定</a:t>
            </a:r>
            <a:r>
              <a:rPr lang="en-US" altLang="zh-CN" sz="2400" dirty="0" smtClean="0">
                <a:latin typeface="华文楷体" pitchFamily="2" charset="-122"/>
                <a:ea typeface="华文楷体" pitchFamily="2" charset="-122"/>
              </a:rPr>
              <a:t>》</a:t>
            </a:r>
            <a:r>
              <a:rPr lang="zh-CN" altLang="en-US" sz="2400" dirty="0" smtClean="0">
                <a:latin typeface="华文楷体" pitchFamily="2" charset="-122"/>
                <a:ea typeface="华文楷体" pitchFamily="2" charset="-122"/>
              </a:rPr>
              <a:t>第八条</a:t>
            </a:r>
            <a:endParaRPr lang="en-US" altLang="zh-CN" sz="2400" dirty="0" smtClean="0">
              <a:latin typeface="华文楷体" pitchFamily="2" charset="-122"/>
              <a:ea typeface="华文楷体" pitchFamily="2" charset="-122"/>
            </a:endParaRPr>
          </a:p>
          <a:p>
            <a:pPr lvl="1">
              <a:buFont typeface="Wingdings" pitchFamily="2" charset="2"/>
              <a:buChar char="p"/>
            </a:pPr>
            <a:r>
              <a:rPr lang="zh-CN" altLang="en-US" sz="2000" dirty="0" smtClean="0">
                <a:latin typeface="华文楷体" pitchFamily="2" charset="-122"/>
                <a:ea typeface="华文楷体" pitchFamily="2" charset="-122"/>
              </a:rPr>
              <a:t>参加生育保险的：社保基金按照女职工所在单位上年度职工月平均工资支付生育津贴；</a:t>
            </a:r>
            <a:endParaRPr lang="en-US" altLang="zh-CN" sz="2000" dirty="0" smtClean="0">
              <a:latin typeface="华文楷体" pitchFamily="2" charset="-122"/>
              <a:ea typeface="华文楷体" pitchFamily="2" charset="-122"/>
            </a:endParaRPr>
          </a:p>
          <a:p>
            <a:pPr lvl="1">
              <a:buFont typeface="Wingdings" pitchFamily="2" charset="2"/>
              <a:buChar char="p"/>
            </a:pPr>
            <a:r>
              <a:rPr lang="zh-CN" altLang="en-US" sz="2000" dirty="0" smtClean="0">
                <a:latin typeface="华文楷体" pitchFamily="2" charset="-122"/>
                <a:ea typeface="华文楷体" pitchFamily="2" charset="-122"/>
              </a:rPr>
              <a:t>未参加生育保险的：用人单位按照女职工产假前工资支付生育津贴。</a:t>
            </a:r>
            <a:endParaRPr lang="en-US" altLang="zh-CN" sz="2000" dirty="0" smtClean="0">
              <a:latin typeface="华文楷体" pitchFamily="2" charset="-122"/>
              <a:ea typeface="华文楷体" pitchFamily="2" charset="-122"/>
            </a:endParaRPr>
          </a:p>
          <a:p>
            <a:pPr>
              <a:buFont typeface="Wingdings" pitchFamily="2" charset="2"/>
              <a:buChar char="Ø"/>
            </a:pPr>
            <a:r>
              <a:rPr lang="zh-CN" altLang="en-US" sz="2400" dirty="0" smtClean="0">
                <a:latin typeface="华文楷体" pitchFamily="2" charset="-122"/>
                <a:ea typeface="华文楷体" pitchFamily="2" charset="-122"/>
              </a:rPr>
              <a:t>参照社保基金支付生育津贴的标准，应当包括加班工资。</a:t>
            </a:r>
            <a:endParaRPr lang="en-US" altLang="zh-CN" sz="2400" dirty="0" smtClean="0">
              <a:latin typeface="华文楷体" pitchFamily="2" charset="-122"/>
              <a:ea typeface="华文楷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blinds(horizontal)">
                                      <p:cBhvr>
                                        <p:cTn id="18" dur="100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1000"/>
                                        <p:tgtEl>
                                          <p:spTgt spid="3">
                                            <p:txEl>
                                              <p:pRg st="3" end="3"/>
                                            </p:txEl>
                                          </p:spTgt>
                                        </p:tgtEl>
                                      </p:cBhvr>
                                    </p:animEffect>
                                    <p:anim calcmode="lin" valueType="num">
                                      <p:cBhvr>
                                        <p:cTn id="24"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3">
                                            <p:txEl>
                                              <p:pRg st="3" end="3"/>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3">
                                            <p:txEl>
                                              <p:pRg st="3" end="3"/>
                                            </p:txEl>
                                          </p:spTgt>
                                        </p:tgtEl>
                                        <p:attrNameLst>
                                          <p:attrName>ppt_y</p:attrName>
                                        </p:attrNameLst>
                                      </p:cBhvr>
                                      <p:tavLst>
                                        <p:tav tm="0">
                                          <p:val>
                                            <p:strVal val="#ppt_y-.03"/>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7" presetClass="entr" presetSubtype="0"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fade">
                                      <p:cBhvr>
                                        <p:cTn id="31" dur="1000"/>
                                        <p:tgtEl>
                                          <p:spTgt spid="3">
                                            <p:txEl>
                                              <p:pRg st="4" end="4"/>
                                            </p:txEl>
                                          </p:spTgt>
                                        </p:tgtEl>
                                      </p:cBhvr>
                                    </p:animEffect>
                                    <p:anim calcmode="lin" valueType="num">
                                      <p:cBhvr>
                                        <p:cTn id="3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3" dur="900" decel="100000" fill="hold"/>
                                        <p:tgtEl>
                                          <p:spTgt spid="3">
                                            <p:txEl>
                                              <p:pRg st="4" end="4"/>
                                            </p:txEl>
                                          </p:spTgt>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3">
                                            <p:txEl>
                                              <p:pRg st="4" end="4"/>
                                            </p:txEl>
                                          </p:spTgt>
                                        </p:tgtEl>
                                        <p:attrNameLst>
                                          <p:attrName>ppt_y</p:attrName>
                                        </p:attrNameLst>
                                      </p:cBhvr>
                                      <p:tavLst>
                                        <p:tav tm="0">
                                          <p:val>
                                            <p:strVal val="#ppt_y-.03"/>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nodeType="click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Effect transition="in" filter="blinds(horizontal)">
                                      <p:cBhvr>
                                        <p:cTn id="39"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357170"/>
            <a:ext cx="8229600" cy="952500"/>
          </a:xfrm>
        </p:spPr>
        <p:txBody>
          <a:bodyPr>
            <a:normAutofit fontScale="90000"/>
          </a:bodyPr>
          <a:lstStyle/>
          <a:p>
            <a:pPr algn="l"/>
            <a:r>
              <a:rPr lang="zh-CN" altLang="en-US" dirty="0" smtClean="0">
                <a:latin typeface="方正粗圆简体" pitchFamily="65" charset="-122"/>
                <a:ea typeface="方正粗圆简体" pitchFamily="65" charset="-122"/>
              </a:rPr>
              <a:t>其他实体问题（第一百条至第一百一十四条）</a:t>
            </a:r>
            <a:endParaRPr lang="zh-CN" altLang="en-US" dirty="0">
              <a:latin typeface="方正粗圆简体" pitchFamily="65" charset="-122"/>
              <a:ea typeface="方正粗圆简体" pitchFamily="65" charset="-122"/>
            </a:endParaRPr>
          </a:p>
        </p:txBody>
      </p:sp>
      <p:sp>
        <p:nvSpPr>
          <p:cNvPr id="3" name="内容占位符 2"/>
          <p:cNvSpPr>
            <a:spLocks noGrp="1"/>
          </p:cNvSpPr>
          <p:nvPr>
            <p:ph idx="1"/>
          </p:nvPr>
        </p:nvSpPr>
        <p:spPr>
          <a:xfrm>
            <a:off x="428596" y="1476356"/>
            <a:ext cx="8229600" cy="4595854"/>
          </a:xfrm>
        </p:spPr>
        <p:txBody>
          <a:bodyPr>
            <a:normAutofit/>
          </a:bodyPr>
          <a:lstStyle/>
          <a:p>
            <a:pPr>
              <a:buNone/>
            </a:pPr>
            <a:r>
              <a:rPr lang="zh-CN" altLang="en-US" sz="3000" dirty="0" smtClean="0">
                <a:latin typeface="华文中宋" pitchFamily="2" charset="-122"/>
                <a:ea typeface="华文中宋" pitchFamily="2" charset="-122"/>
              </a:rPr>
              <a:t>二、第一百零四条（修改条款）</a:t>
            </a:r>
            <a:endParaRPr lang="en-US" altLang="zh-CN" sz="3000" dirty="0" smtClean="0">
              <a:latin typeface="华文中宋" pitchFamily="2" charset="-122"/>
              <a:ea typeface="华文中宋" pitchFamily="2" charset="-122"/>
            </a:endParaRPr>
          </a:p>
          <a:p>
            <a:pPr lvl="0">
              <a:buNone/>
            </a:pPr>
            <a:r>
              <a:rPr lang="zh-CN" altLang="en-US" sz="2400" dirty="0" smtClean="0">
                <a:latin typeface="华文楷体" pitchFamily="2" charset="-122"/>
                <a:ea typeface="华文楷体" pitchFamily="2" charset="-122"/>
              </a:rPr>
              <a:t>           用人单位违法收取劳动者定金、保证金、抵押金等，劳动者除要求退回定金、保证金、抵押金外，还要求用人单位按人民银行同期贷款利率支付占用定金、保证金或抵押金期间利息的，应予支持。</a:t>
            </a:r>
          </a:p>
          <a:p>
            <a:pPr>
              <a:buNone/>
            </a:pPr>
            <a:r>
              <a:rPr lang="zh-CN" altLang="en-US" sz="2400" dirty="0" smtClean="0">
                <a:latin typeface="华文楷体" pitchFamily="2" charset="-122"/>
                <a:ea typeface="华文楷体" pitchFamily="2" charset="-122"/>
              </a:rPr>
              <a:t>            用人单位</a:t>
            </a:r>
            <a:r>
              <a:rPr lang="zh-CN" altLang="en-US" sz="2400" dirty="0" smtClean="0">
                <a:solidFill>
                  <a:srgbClr val="FF0000"/>
                </a:solidFill>
                <a:latin typeface="华文楷体" pitchFamily="2" charset="-122"/>
                <a:ea typeface="华文楷体" pitchFamily="2" charset="-122"/>
              </a:rPr>
              <a:t>在</a:t>
            </a:r>
            <a:r>
              <a:rPr lang="en-US" sz="2400" dirty="0" smtClean="0">
                <a:solidFill>
                  <a:srgbClr val="FF0000"/>
                </a:solidFill>
                <a:latin typeface="华文楷体" pitchFamily="2" charset="-122"/>
                <a:ea typeface="华文楷体" pitchFamily="2" charset="-122"/>
              </a:rPr>
              <a:t>2008</a:t>
            </a:r>
            <a:r>
              <a:rPr lang="zh-CN" altLang="en-US" sz="2400" dirty="0" smtClean="0">
                <a:solidFill>
                  <a:srgbClr val="FF0000"/>
                </a:solidFill>
                <a:latin typeface="华文楷体" pitchFamily="2" charset="-122"/>
                <a:ea typeface="华文楷体" pitchFamily="2" charset="-122"/>
              </a:rPr>
              <a:t>年</a:t>
            </a:r>
            <a:r>
              <a:rPr lang="en-US" sz="2400" dirty="0" smtClean="0">
                <a:solidFill>
                  <a:srgbClr val="FF0000"/>
                </a:solidFill>
                <a:latin typeface="华文楷体" pitchFamily="2" charset="-122"/>
                <a:ea typeface="华文楷体" pitchFamily="2" charset="-122"/>
              </a:rPr>
              <a:t>1</a:t>
            </a:r>
            <a:r>
              <a:rPr lang="zh-CN" altLang="en-US" sz="2400" dirty="0" smtClean="0">
                <a:solidFill>
                  <a:srgbClr val="FF0000"/>
                </a:solidFill>
                <a:latin typeface="华文楷体" pitchFamily="2" charset="-122"/>
                <a:ea typeface="华文楷体" pitchFamily="2" charset="-122"/>
              </a:rPr>
              <a:t>月</a:t>
            </a:r>
            <a:r>
              <a:rPr lang="en-US" sz="2400" dirty="0" smtClean="0">
                <a:solidFill>
                  <a:srgbClr val="FF0000"/>
                </a:solidFill>
                <a:latin typeface="华文楷体" pitchFamily="2" charset="-122"/>
                <a:ea typeface="华文楷体" pitchFamily="2" charset="-122"/>
              </a:rPr>
              <a:t>1</a:t>
            </a:r>
            <a:r>
              <a:rPr lang="zh-CN" altLang="en-US" sz="2400" dirty="0" smtClean="0">
                <a:solidFill>
                  <a:srgbClr val="FF0000"/>
                </a:solidFill>
                <a:latin typeface="华文楷体" pitchFamily="2" charset="-122"/>
                <a:ea typeface="华文楷体" pitchFamily="2" charset="-122"/>
              </a:rPr>
              <a:t>日之前</a:t>
            </a:r>
            <a:r>
              <a:rPr lang="zh-CN" altLang="en-US" sz="2400" dirty="0" smtClean="0">
                <a:latin typeface="华文楷体" pitchFamily="2" charset="-122"/>
                <a:ea typeface="华文楷体" pitchFamily="2" charset="-122"/>
              </a:rPr>
              <a:t>就已违法收取劳动者定金、保证金、抵押金等财物，劳动者要求支付相应利息的，</a:t>
            </a:r>
            <a:r>
              <a:rPr lang="zh-CN" altLang="en-US" sz="2400" dirty="0" smtClean="0">
                <a:solidFill>
                  <a:srgbClr val="FF0000"/>
                </a:solidFill>
                <a:latin typeface="华文楷体" pitchFamily="2" charset="-122"/>
                <a:ea typeface="华文楷体" pitchFamily="2" charset="-122"/>
              </a:rPr>
              <a:t>利息应从</a:t>
            </a:r>
            <a:r>
              <a:rPr lang="en-US" sz="2400" dirty="0" smtClean="0">
                <a:solidFill>
                  <a:srgbClr val="FF0000"/>
                </a:solidFill>
                <a:latin typeface="华文楷体" pitchFamily="2" charset="-122"/>
                <a:ea typeface="华文楷体" pitchFamily="2" charset="-122"/>
              </a:rPr>
              <a:t>2008</a:t>
            </a:r>
            <a:r>
              <a:rPr lang="zh-CN" altLang="en-US" sz="2400" dirty="0" smtClean="0">
                <a:solidFill>
                  <a:srgbClr val="FF0000"/>
                </a:solidFill>
                <a:latin typeface="华文楷体" pitchFamily="2" charset="-122"/>
                <a:ea typeface="华文楷体" pitchFamily="2" charset="-122"/>
              </a:rPr>
              <a:t>年</a:t>
            </a:r>
            <a:r>
              <a:rPr lang="en-US" sz="2400" dirty="0" smtClean="0">
                <a:solidFill>
                  <a:srgbClr val="FF0000"/>
                </a:solidFill>
                <a:latin typeface="华文楷体" pitchFamily="2" charset="-122"/>
                <a:ea typeface="华文楷体" pitchFamily="2" charset="-122"/>
              </a:rPr>
              <a:t>1</a:t>
            </a:r>
            <a:r>
              <a:rPr lang="zh-CN" altLang="en-US" sz="2400" dirty="0" smtClean="0">
                <a:solidFill>
                  <a:srgbClr val="FF0000"/>
                </a:solidFill>
                <a:latin typeface="华文楷体" pitchFamily="2" charset="-122"/>
                <a:ea typeface="华文楷体" pitchFamily="2" charset="-122"/>
              </a:rPr>
              <a:t>月</a:t>
            </a:r>
            <a:r>
              <a:rPr lang="en-US" sz="2400" dirty="0" smtClean="0">
                <a:solidFill>
                  <a:srgbClr val="FF0000"/>
                </a:solidFill>
                <a:latin typeface="华文楷体" pitchFamily="2" charset="-122"/>
                <a:ea typeface="华文楷体" pitchFamily="2" charset="-122"/>
              </a:rPr>
              <a:t>1</a:t>
            </a:r>
            <a:r>
              <a:rPr lang="zh-CN" altLang="en-US" sz="2400" dirty="0" smtClean="0">
                <a:solidFill>
                  <a:srgbClr val="FF0000"/>
                </a:solidFill>
                <a:latin typeface="华文楷体" pitchFamily="2" charset="-122"/>
                <a:ea typeface="华文楷体" pitchFamily="2" charset="-122"/>
              </a:rPr>
              <a:t>日开始起计</a:t>
            </a:r>
            <a:r>
              <a:rPr lang="zh-CN" altLang="en-US" sz="2400" dirty="0" smtClean="0">
                <a:latin typeface="华文楷体" pitchFamily="2" charset="-122"/>
                <a:ea typeface="华文楷体" pitchFamily="2" charset="-122"/>
              </a:rPr>
              <a:t>。</a:t>
            </a:r>
          </a:p>
          <a:p>
            <a:pPr>
              <a:buNone/>
            </a:pPr>
            <a:endParaRPr lang="en-US" altLang="zh-CN" sz="2400" dirty="0" smtClean="0">
              <a:latin typeface="华文楷体" pitchFamily="2" charset="-122"/>
              <a:ea typeface="华文楷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1000" fill="hold"/>
                                        <p:tgtEl>
                                          <p:spTgt spid="3">
                                            <p:txEl>
                                              <p:pRg st="1" end="1"/>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 calcmode="lin" valueType="num">
                                      <p:cBhvr additive="base">
                                        <p:cTn id="16"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7"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357170"/>
            <a:ext cx="8229600" cy="952500"/>
          </a:xfrm>
        </p:spPr>
        <p:txBody>
          <a:bodyPr>
            <a:normAutofit fontScale="90000"/>
          </a:bodyPr>
          <a:lstStyle/>
          <a:p>
            <a:pPr algn="l"/>
            <a:r>
              <a:rPr lang="zh-CN" altLang="en-US" dirty="0" smtClean="0">
                <a:latin typeface="方正粗圆简体" pitchFamily="65" charset="-122"/>
                <a:ea typeface="方正粗圆简体" pitchFamily="65" charset="-122"/>
              </a:rPr>
              <a:t>其他实体问题（第一百条至第一百一十四条）</a:t>
            </a:r>
            <a:endParaRPr lang="zh-CN" altLang="en-US" dirty="0">
              <a:latin typeface="方正粗圆简体" pitchFamily="65" charset="-122"/>
              <a:ea typeface="方正粗圆简体" pitchFamily="65" charset="-122"/>
            </a:endParaRPr>
          </a:p>
        </p:txBody>
      </p:sp>
      <p:sp>
        <p:nvSpPr>
          <p:cNvPr id="3" name="内容占位符 2"/>
          <p:cNvSpPr>
            <a:spLocks noGrp="1"/>
          </p:cNvSpPr>
          <p:nvPr>
            <p:ph idx="1"/>
          </p:nvPr>
        </p:nvSpPr>
        <p:spPr>
          <a:xfrm>
            <a:off x="428596" y="1476356"/>
            <a:ext cx="8229600" cy="4595854"/>
          </a:xfrm>
        </p:spPr>
        <p:txBody>
          <a:bodyPr>
            <a:normAutofit/>
          </a:bodyPr>
          <a:lstStyle/>
          <a:p>
            <a:pPr>
              <a:buNone/>
            </a:pPr>
            <a:r>
              <a:rPr lang="zh-CN" altLang="en-US" sz="3000" dirty="0" smtClean="0">
                <a:latin typeface="华文中宋" pitchFamily="2" charset="-122"/>
                <a:ea typeface="华文中宋" pitchFamily="2" charset="-122"/>
              </a:rPr>
              <a:t>二、第一百零四条（修改条款）</a:t>
            </a:r>
            <a:endParaRPr lang="en-US" altLang="zh-CN" sz="3000" dirty="0" smtClean="0">
              <a:latin typeface="华文中宋" pitchFamily="2" charset="-122"/>
              <a:ea typeface="华文中宋" pitchFamily="2" charset="-122"/>
            </a:endParaRPr>
          </a:p>
          <a:p>
            <a:pPr>
              <a:buFont typeface="Wingdings" pitchFamily="2" charset="2"/>
              <a:buChar char="Ø"/>
            </a:pPr>
            <a:r>
              <a:rPr lang="en-US" altLang="zh-CN" sz="2400" dirty="0" smtClean="0">
                <a:latin typeface="华文楷体" pitchFamily="2" charset="-122"/>
                <a:ea typeface="华文楷体" pitchFamily="2" charset="-122"/>
              </a:rPr>
              <a:t>《</a:t>
            </a:r>
            <a:r>
              <a:rPr lang="zh-CN" altLang="en-US" sz="2400" dirty="0" smtClean="0">
                <a:latin typeface="华文楷体" pitchFamily="2" charset="-122"/>
                <a:ea typeface="华文楷体" pitchFamily="2" charset="-122"/>
              </a:rPr>
              <a:t>劳动合同法</a:t>
            </a:r>
            <a:r>
              <a:rPr lang="en-US" altLang="zh-CN" sz="2400" dirty="0" smtClean="0">
                <a:latin typeface="华文楷体" pitchFamily="2" charset="-122"/>
                <a:ea typeface="华文楷体" pitchFamily="2" charset="-122"/>
              </a:rPr>
              <a:t>》</a:t>
            </a:r>
            <a:r>
              <a:rPr lang="zh-CN" altLang="en-US" sz="2400" dirty="0" smtClean="0">
                <a:latin typeface="华文楷体" pitchFamily="2" charset="-122"/>
                <a:ea typeface="华文楷体" pitchFamily="2" charset="-122"/>
              </a:rPr>
              <a:t>之前并无关于收取押金需支付利息或赔偿损失的规定；</a:t>
            </a:r>
            <a:endParaRPr lang="en-US" altLang="zh-CN" sz="2400" dirty="0" smtClean="0">
              <a:latin typeface="华文楷体" pitchFamily="2" charset="-122"/>
              <a:ea typeface="华文楷体" pitchFamily="2" charset="-122"/>
            </a:endParaRPr>
          </a:p>
          <a:p>
            <a:pPr>
              <a:buFont typeface="Wingdings" pitchFamily="2" charset="2"/>
              <a:buChar char="Ø"/>
            </a:pPr>
            <a:r>
              <a:rPr lang="zh-CN" altLang="en-US" sz="2400" dirty="0" smtClean="0">
                <a:latin typeface="华文楷体" pitchFamily="2" charset="-122"/>
                <a:ea typeface="华文楷体" pitchFamily="2" charset="-122"/>
              </a:rPr>
              <a:t>利息从</a:t>
            </a:r>
            <a:r>
              <a:rPr lang="en-US" altLang="zh-CN" sz="2400" dirty="0" smtClean="0">
                <a:latin typeface="华文楷体" pitchFamily="2" charset="-122"/>
                <a:ea typeface="华文楷体" pitchFamily="2" charset="-122"/>
              </a:rPr>
              <a:t>2008</a:t>
            </a:r>
            <a:r>
              <a:rPr lang="zh-CN" altLang="en-US" sz="2400" dirty="0" smtClean="0">
                <a:latin typeface="华文楷体" pitchFamily="2" charset="-122"/>
                <a:ea typeface="华文楷体" pitchFamily="2" charset="-122"/>
              </a:rPr>
              <a:t>年</a:t>
            </a:r>
            <a:r>
              <a:rPr lang="en-US" altLang="zh-CN" sz="2400" dirty="0" smtClean="0">
                <a:latin typeface="华文楷体" pitchFamily="2" charset="-122"/>
                <a:ea typeface="华文楷体" pitchFamily="2" charset="-122"/>
              </a:rPr>
              <a:t>1</a:t>
            </a:r>
            <a:r>
              <a:rPr lang="zh-CN" altLang="en-US" sz="2400" dirty="0" smtClean="0">
                <a:latin typeface="华文楷体" pitchFamily="2" charset="-122"/>
                <a:ea typeface="华文楷体" pitchFamily="2" charset="-122"/>
              </a:rPr>
              <a:t>月</a:t>
            </a:r>
            <a:r>
              <a:rPr lang="en-US" altLang="zh-CN" sz="2400" dirty="0" smtClean="0">
                <a:latin typeface="华文楷体" pitchFamily="2" charset="-122"/>
                <a:ea typeface="华文楷体" pitchFamily="2" charset="-122"/>
              </a:rPr>
              <a:t>1</a:t>
            </a:r>
            <a:r>
              <a:rPr lang="zh-CN" altLang="en-US" sz="2400" dirty="0" smtClean="0">
                <a:latin typeface="华文楷体" pitchFamily="2" charset="-122"/>
                <a:ea typeface="华文楷体" pitchFamily="2" charset="-122"/>
              </a:rPr>
              <a:t>日起算；</a:t>
            </a:r>
            <a:endParaRPr lang="en-US" altLang="zh-CN" sz="2400" dirty="0" smtClean="0">
              <a:latin typeface="华文楷体" pitchFamily="2" charset="-122"/>
              <a:ea typeface="华文楷体" pitchFamily="2" charset="-122"/>
            </a:endParaRPr>
          </a:p>
          <a:p>
            <a:pPr>
              <a:buFont typeface="Wingdings" pitchFamily="2" charset="2"/>
              <a:buChar char="Ø"/>
            </a:pPr>
            <a:r>
              <a:rPr lang="zh-CN" altLang="en-US" sz="2400" dirty="0" smtClean="0">
                <a:latin typeface="华文楷体" pitchFamily="2" charset="-122"/>
                <a:ea typeface="华文楷体" pitchFamily="2" charset="-122"/>
              </a:rPr>
              <a:t>不允许当事人约定利息计算标准；</a:t>
            </a:r>
            <a:endParaRPr lang="en-US" altLang="zh-CN" sz="2400" dirty="0" smtClean="0">
              <a:latin typeface="华文楷体" pitchFamily="2" charset="-122"/>
              <a:ea typeface="华文楷体" pitchFamily="2" charset="-122"/>
            </a:endParaRPr>
          </a:p>
          <a:p>
            <a:pPr>
              <a:buFont typeface="Wingdings" pitchFamily="2" charset="2"/>
              <a:buChar char="Ø"/>
            </a:pPr>
            <a:r>
              <a:rPr lang="zh-CN" altLang="en-US" sz="2400" dirty="0" smtClean="0">
                <a:latin typeface="华文楷体" pitchFamily="2" charset="-122"/>
                <a:ea typeface="华文楷体" pitchFamily="2" charset="-122"/>
              </a:rPr>
              <a:t>低于本裁判指引规定利息标准的，约定无效。</a:t>
            </a:r>
            <a:endParaRPr lang="en-US" altLang="zh-CN" sz="2400" dirty="0" smtClean="0">
              <a:latin typeface="华文楷体" pitchFamily="2" charset="-122"/>
              <a:ea typeface="华文楷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1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1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10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357170"/>
            <a:ext cx="8229600" cy="952500"/>
          </a:xfrm>
        </p:spPr>
        <p:txBody>
          <a:bodyPr>
            <a:normAutofit fontScale="90000"/>
          </a:bodyPr>
          <a:lstStyle/>
          <a:p>
            <a:pPr algn="l"/>
            <a:r>
              <a:rPr lang="zh-CN" altLang="en-US" dirty="0" smtClean="0">
                <a:latin typeface="方正粗圆简体" pitchFamily="65" charset="-122"/>
                <a:ea typeface="方正粗圆简体" pitchFamily="65" charset="-122"/>
              </a:rPr>
              <a:t>其他实体问题（第一百条至第一百一十四条）</a:t>
            </a:r>
            <a:endParaRPr lang="zh-CN" altLang="en-US" dirty="0">
              <a:latin typeface="方正粗圆简体" pitchFamily="65" charset="-122"/>
              <a:ea typeface="方正粗圆简体" pitchFamily="65" charset="-122"/>
            </a:endParaRPr>
          </a:p>
        </p:txBody>
      </p:sp>
      <p:sp>
        <p:nvSpPr>
          <p:cNvPr id="3" name="内容占位符 2"/>
          <p:cNvSpPr>
            <a:spLocks noGrp="1"/>
          </p:cNvSpPr>
          <p:nvPr>
            <p:ph idx="1"/>
          </p:nvPr>
        </p:nvSpPr>
        <p:spPr>
          <a:xfrm>
            <a:off x="428596" y="1476356"/>
            <a:ext cx="8229600" cy="4595854"/>
          </a:xfrm>
        </p:spPr>
        <p:txBody>
          <a:bodyPr>
            <a:normAutofit/>
          </a:bodyPr>
          <a:lstStyle/>
          <a:p>
            <a:pPr>
              <a:buNone/>
            </a:pPr>
            <a:r>
              <a:rPr lang="zh-CN" altLang="en-US" sz="3000" dirty="0" smtClean="0">
                <a:latin typeface="华文中宋" pitchFamily="2" charset="-122"/>
                <a:ea typeface="华文中宋" pitchFamily="2" charset="-122"/>
              </a:rPr>
              <a:t>三、第一百零六条（修改条款）</a:t>
            </a:r>
            <a:endParaRPr lang="en-US" altLang="zh-CN" sz="3000" dirty="0" smtClean="0">
              <a:latin typeface="华文中宋" pitchFamily="2" charset="-122"/>
              <a:ea typeface="华文中宋" pitchFamily="2" charset="-122"/>
            </a:endParaRPr>
          </a:p>
          <a:p>
            <a:pPr lvl="0">
              <a:buNone/>
            </a:pPr>
            <a:r>
              <a:rPr lang="zh-CN" altLang="en-US" sz="2400" dirty="0" smtClean="0"/>
              <a:t>            </a:t>
            </a:r>
            <a:r>
              <a:rPr lang="zh-CN" altLang="en-US" sz="2200" dirty="0" smtClean="0">
                <a:latin typeface="华文楷体" pitchFamily="2" charset="-122"/>
                <a:ea typeface="华文楷体" pitchFamily="2" charset="-122"/>
              </a:rPr>
              <a:t>用人单位与劳动者约定竞业限制的，应当在竞业限制期限内依法给予劳动者经济补偿。用人单位未按约定支付经济补偿的，劳动者自用人单位</a:t>
            </a:r>
            <a:r>
              <a:rPr lang="zh-CN" altLang="en-US" sz="2200" dirty="0" smtClean="0">
                <a:solidFill>
                  <a:srgbClr val="FF0000"/>
                </a:solidFill>
                <a:latin typeface="华文楷体" pitchFamily="2" charset="-122"/>
                <a:ea typeface="华文楷体" pitchFamily="2" charset="-122"/>
              </a:rPr>
              <a:t>违反约定之日起三十日内</a:t>
            </a:r>
            <a:r>
              <a:rPr lang="zh-CN" altLang="en-US" sz="2200" dirty="0" smtClean="0">
                <a:latin typeface="华文楷体" pitchFamily="2" charset="-122"/>
                <a:ea typeface="华文楷体" pitchFamily="2" charset="-122"/>
              </a:rPr>
              <a:t>可要求用人单位</a:t>
            </a:r>
            <a:r>
              <a:rPr lang="zh-CN" altLang="en-US" sz="2200" dirty="0" smtClean="0">
                <a:solidFill>
                  <a:srgbClr val="FF0000"/>
                </a:solidFill>
                <a:latin typeface="华文楷体" pitchFamily="2" charset="-122"/>
                <a:ea typeface="华文楷体" pitchFamily="2" charset="-122"/>
              </a:rPr>
              <a:t>一次性支付</a:t>
            </a:r>
            <a:r>
              <a:rPr lang="zh-CN" altLang="en-US" sz="2200" dirty="0" smtClean="0">
                <a:latin typeface="华文楷体" pitchFamily="2" charset="-122"/>
                <a:ea typeface="华文楷体" pitchFamily="2" charset="-122"/>
              </a:rPr>
              <a:t>尚未支付的经济补偿，并继续履行竞业限制协议；劳动者未在三十日内要求一次性支付的，可通知用人单位解除竞业限制协议或支付已履行竞业限制义务期间的经济补偿。</a:t>
            </a:r>
          </a:p>
          <a:p>
            <a:pPr>
              <a:buNone/>
            </a:pPr>
            <a:r>
              <a:rPr lang="zh-CN" altLang="en-US" sz="2200" dirty="0" smtClean="0">
                <a:latin typeface="华文楷体" pitchFamily="2" charset="-122"/>
                <a:ea typeface="华文楷体" pitchFamily="2" charset="-122"/>
              </a:rPr>
              <a:t>            劳动者</a:t>
            </a:r>
            <a:r>
              <a:rPr lang="zh-CN" altLang="en-US" sz="2200" dirty="0" smtClean="0">
                <a:solidFill>
                  <a:srgbClr val="FF0000"/>
                </a:solidFill>
                <a:latin typeface="华文楷体" pitchFamily="2" charset="-122"/>
                <a:ea typeface="华文楷体" pitchFamily="2" charset="-122"/>
              </a:rPr>
              <a:t>在职期间</a:t>
            </a:r>
            <a:r>
              <a:rPr lang="zh-CN" altLang="en-US" sz="2200" dirty="0" smtClean="0">
                <a:latin typeface="华文楷体" pitchFamily="2" charset="-122"/>
                <a:ea typeface="华文楷体" pitchFamily="2" charset="-122"/>
              </a:rPr>
              <a:t>违反竞业限制义务，用人单位依据双方约定</a:t>
            </a:r>
            <a:r>
              <a:rPr lang="zh-CN" altLang="en-US" sz="2200" dirty="0" smtClean="0">
                <a:solidFill>
                  <a:srgbClr val="FF0000"/>
                </a:solidFill>
                <a:latin typeface="华文楷体" pitchFamily="2" charset="-122"/>
                <a:ea typeface="华文楷体" pitchFamily="2" charset="-122"/>
              </a:rPr>
              <a:t>要求劳动者支付违约金的，应予支持</a:t>
            </a:r>
            <a:r>
              <a:rPr lang="zh-CN" altLang="en-US" sz="2200" dirty="0" smtClean="0">
                <a:latin typeface="华文楷体" pitchFamily="2" charset="-122"/>
                <a:ea typeface="华文楷体" pitchFamily="2" charset="-122"/>
              </a:rPr>
              <a:t>。</a:t>
            </a:r>
          </a:p>
          <a:p>
            <a:pPr>
              <a:buNone/>
            </a:pPr>
            <a:r>
              <a:rPr lang="zh-CN" altLang="en-US" sz="2200" dirty="0" smtClean="0">
                <a:latin typeface="华文楷体" pitchFamily="2" charset="-122"/>
                <a:ea typeface="华文楷体" pitchFamily="2" charset="-122"/>
              </a:rPr>
              <a:t>            当事人主张双方约定的违约金过高请求调整的，人民法院可依法予以调整。</a:t>
            </a:r>
          </a:p>
          <a:p>
            <a:pPr>
              <a:buNone/>
            </a:pPr>
            <a:endParaRPr lang="en-US" altLang="zh-CN" sz="2400" dirty="0" smtClean="0">
              <a:latin typeface="华文楷体" pitchFamily="2" charset="-122"/>
              <a:ea typeface="华文楷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1000" fill="hold"/>
                                        <p:tgtEl>
                                          <p:spTgt spid="3">
                                            <p:txEl>
                                              <p:pRg st="1" end="1"/>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 calcmode="lin" valueType="num">
                                      <p:cBhvr additive="base">
                                        <p:cTn id="16"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7" dur="1000" fill="hold"/>
                                        <p:tgtEl>
                                          <p:spTgt spid="3">
                                            <p:txEl>
                                              <p:pRg st="2" end="2"/>
                                            </p:txEl>
                                          </p:spTgt>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 calcmode="lin" valueType="num">
                                      <p:cBhvr additive="base">
                                        <p:cTn id="2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1" dur="1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357170"/>
            <a:ext cx="8229600" cy="952500"/>
          </a:xfrm>
        </p:spPr>
        <p:txBody>
          <a:bodyPr>
            <a:normAutofit fontScale="90000"/>
          </a:bodyPr>
          <a:lstStyle/>
          <a:p>
            <a:pPr algn="l"/>
            <a:r>
              <a:rPr lang="zh-CN" altLang="en-US" dirty="0" smtClean="0">
                <a:latin typeface="方正粗圆简体" pitchFamily="65" charset="-122"/>
                <a:ea typeface="方正粗圆简体" pitchFamily="65" charset="-122"/>
              </a:rPr>
              <a:t>其他实体问题（第一百条至第一百一十四条）</a:t>
            </a:r>
            <a:endParaRPr lang="zh-CN" altLang="en-US" dirty="0">
              <a:latin typeface="方正粗圆简体" pitchFamily="65" charset="-122"/>
              <a:ea typeface="方正粗圆简体" pitchFamily="65" charset="-122"/>
            </a:endParaRPr>
          </a:p>
        </p:txBody>
      </p:sp>
      <p:sp>
        <p:nvSpPr>
          <p:cNvPr id="3" name="内容占位符 2"/>
          <p:cNvSpPr>
            <a:spLocks noGrp="1"/>
          </p:cNvSpPr>
          <p:nvPr>
            <p:ph idx="1"/>
          </p:nvPr>
        </p:nvSpPr>
        <p:spPr>
          <a:xfrm>
            <a:off x="428596" y="1476356"/>
            <a:ext cx="8229600" cy="4595854"/>
          </a:xfrm>
        </p:spPr>
        <p:txBody>
          <a:bodyPr>
            <a:normAutofit/>
          </a:bodyPr>
          <a:lstStyle/>
          <a:p>
            <a:pPr>
              <a:buNone/>
            </a:pPr>
            <a:r>
              <a:rPr lang="zh-CN" altLang="en-US" sz="3000" dirty="0" smtClean="0">
                <a:latin typeface="华文中宋" pitchFamily="2" charset="-122"/>
                <a:ea typeface="华文中宋" pitchFamily="2" charset="-122"/>
              </a:rPr>
              <a:t>三、第一百零六条（修改条款）</a:t>
            </a:r>
            <a:endParaRPr lang="en-US" altLang="zh-CN" sz="3000" dirty="0" smtClean="0">
              <a:latin typeface="华文中宋" pitchFamily="2" charset="-122"/>
              <a:ea typeface="华文中宋" pitchFamily="2" charset="-122"/>
            </a:endParaRPr>
          </a:p>
          <a:p>
            <a:pPr lvl="0">
              <a:buFont typeface="Wingdings" pitchFamily="2" charset="2"/>
              <a:buChar char="Ø"/>
            </a:pPr>
            <a:r>
              <a:rPr lang="zh-CN" altLang="en-US" sz="2400" dirty="0" smtClean="0">
                <a:latin typeface="华文楷体" pitchFamily="2" charset="-122"/>
                <a:ea typeface="华文楷体" pitchFamily="2" charset="-122"/>
              </a:rPr>
              <a:t>双方可就劳动者在职期间违反竞业限制义务约定违约金</a:t>
            </a:r>
            <a:endParaRPr lang="en-US" altLang="zh-CN" sz="2400" dirty="0" smtClean="0">
              <a:latin typeface="华文楷体" pitchFamily="2" charset="-122"/>
              <a:ea typeface="华文楷体" pitchFamily="2" charset="-122"/>
            </a:endParaRPr>
          </a:p>
          <a:p>
            <a:pPr lvl="1">
              <a:buFont typeface="Wingdings" pitchFamily="2" charset="2"/>
              <a:buChar char="p"/>
            </a:pPr>
            <a:r>
              <a:rPr lang="zh-CN" altLang="en-US" sz="2000" dirty="0" smtClean="0">
                <a:latin typeface="华文楷体" pitchFamily="2" charset="-122"/>
                <a:ea typeface="华文楷体" pitchFamily="2" charset="-122"/>
              </a:rPr>
              <a:t>在职期间的竞业限制义务是劳动者的法定义务；</a:t>
            </a:r>
            <a:endParaRPr lang="en-US" altLang="zh-CN" sz="2000" dirty="0" smtClean="0">
              <a:latin typeface="华文楷体" pitchFamily="2" charset="-122"/>
              <a:ea typeface="华文楷体" pitchFamily="2" charset="-122"/>
            </a:endParaRPr>
          </a:p>
          <a:p>
            <a:pPr lvl="1">
              <a:buFont typeface="Wingdings" pitchFamily="2" charset="2"/>
              <a:buChar char="p"/>
            </a:pPr>
            <a:r>
              <a:rPr lang="zh-CN" altLang="en-US" sz="2000" dirty="0" smtClean="0">
                <a:latin typeface="华文楷体" pitchFamily="2" charset="-122"/>
                <a:ea typeface="华文楷体" pitchFamily="2" charset="-122"/>
              </a:rPr>
              <a:t>在职期间从事同业竞争主观恶性更大，危害更严重；</a:t>
            </a:r>
            <a:endParaRPr lang="en-US" altLang="zh-CN" sz="2000" dirty="0" smtClean="0">
              <a:latin typeface="华文楷体" pitchFamily="2" charset="-122"/>
              <a:ea typeface="华文楷体" pitchFamily="2" charset="-122"/>
            </a:endParaRPr>
          </a:p>
          <a:p>
            <a:pPr lvl="1">
              <a:buFont typeface="Wingdings" pitchFamily="2" charset="2"/>
              <a:buChar char="p"/>
            </a:pPr>
            <a:r>
              <a:rPr lang="zh-CN" altLang="en-US" sz="2000" dirty="0" smtClean="0">
                <a:latin typeface="华文楷体" pitchFamily="2" charset="-122"/>
                <a:ea typeface="华文楷体" pitchFamily="2" charset="-122"/>
              </a:rPr>
              <a:t>按照举重以明轻的立法原则，理应允许就在职期间竞业限制约定违约金；</a:t>
            </a:r>
            <a:endParaRPr lang="en-US" altLang="zh-CN" sz="2000" dirty="0" smtClean="0">
              <a:latin typeface="华文楷体" pitchFamily="2" charset="-122"/>
              <a:ea typeface="华文楷体" pitchFamily="2" charset="-122"/>
            </a:endParaRPr>
          </a:p>
          <a:p>
            <a:pPr lvl="1">
              <a:buFont typeface="Wingdings" pitchFamily="2" charset="2"/>
              <a:buChar char="p"/>
            </a:pPr>
            <a:r>
              <a:rPr lang="en-US" altLang="zh-CN" sz="2000" dirty="0" smtClean="0">
                <a:latin typeface="华文楷体" pitchFamily="2" charset="-122"/>
                <a:ea typeface="华文楷体" pitchFamily="2" charset="-122"/>
              </a:rPr>
              <a:t>《</a:t>
            </a:r>
            <a:r>
              <a:rPr lang="zh-CN" altLang="en-US" sz="2000" dirty="0" smtClean="0">
                <a:latin typeface="华文楷体" pitchFamily="2" charset="-122"/>
                <a:ea typeface="华文楷体" pitchFamily="2" charset="-122"/>
              </a:rPr>
              <a:t>劳动合同法</a:t>
            </a:r>
            <a:r>
              <a:rPr lang="en-US" altLang="zh-CN" sz="2000" dirty="0" smtClean="0">
                <a:latin typeface="华文楷体" pitchFamily="2" charset="-122"/>
                <a:ea typeface="华文楷体" pitchFamily="2" charset="-122"/>
              </a:rPr>
              <a:t>》</a:t>
            </a:r>
            <a:r>
              <a:rPr lang="zh-CN" altLang="en-US" sz="2000" dirty="0" smtClean="0">
                <a:latin typeface="华文楷体" pitchFamily="2" charset="-122"/>
                <a:ea typeface="华文楷体" pitchFamily="2" charset="-122"/>
              </a:rPr>
              <a:t>第二十三条并未禁止就在职期间竞业限制约定违约金。</a:t>
            </a:r>
            <a:endParaRPr lang="en-US" altLang="zh-CN" sz="2000" dirty="0" smtClean="0">
              <a:latin typeface="华文楷体" pitchFamily="2" charset="-122"/>
              <a:ea typeface="华文楷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1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anim calcmode="lin" valueType="num">
                                      <p:cBhvr>
                                        <p:cTn id="1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4" dur="900" decel="100000" fill="hold"/>
                                        <p:tgtEl>
                                          <p:spTgt spid="3">
                                            <p:txEl>
                                              <p:pRg st="2" end="2"/>
                                            </p:txEl>
                                          </p:spTgt>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3">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37"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1000"/>
                                        <p:tgtEl>
                                          <p:spTgt spid="3">
                                            <p:txEl>
                                              <p:pRg st="3" end="3"/>
                                            </p:txEl>
                                          </p:spTgt>
                                        </p:tgtEl>
                                      </p:cBhvr>
                                    </p:animEffect>
                                    <p:anim calcmode="lin" valueType="num">
                                      <p:cBhvr>
                                        <p:cTn id="21"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2" dur="900" decel="100000" fill="hold"/>
                                        <p:tgtEl>
                                          <p:spTgt spid="3">
                                            <p:txEl>
                                              <p:pRg st="3" end="3"/>
                                            </p:txEl>
                                          </p:spTgt>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3">
                                            <p:txEl>
                                              <p:pRg st="3" end="3"/>
                                            </p:txEl>
                                          </p:spTgt>
                                        </p:tgtEl>
                                        <p:attrNameLst>
                                          <p:attrName>ppt_y</p:attrName>
                                        </p:attrNameLst>
                                      </p:cBhvr>
                                      <p:tavLst>
                                        <p:tav tm="0">
                                          <p:val>
                                            <p:strVal val="#ppt_y-.03"/>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37" presetClass="entr" presetSubtype="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900" decel="100000" fill="hold"/>
                                        <p:tgtEl>
                                          <p:spTgt spid="3">
                                            <p:txEl>
                                              <p:pRg st="4" end="4"/>
                                            </p:txEl>
                                          </p:spTgt>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3">
                                            <p:txEl>
                                              <p:pRg st="4" end="4"/>
                                            </p:txEl>
                                          </p:spTgt>
                                        </p:tgtEl>
                                        <p:attrNameLst>
                                          <p:attrName>ppt_y</p:attrName>
                                        </p:attrNameLst>
                                      </p:cBhvr>
                                      <p:tavLst>
                                        <p:tav tm="0">
                                          <p:val>
                                            <p:strVal val="#ppt_y-.03"/>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37" presetClass="entr" presetSubtype="0" fill="hold" nodeType="clickEffect">
                                  <p:stCondLst>
                                    <p:cond delay="0"/>
                                  </p:stCondLst>
                                  <p:childTnLst>
                                    <p:set>
                                      <p:cBhvr>
                                        <p:cTn id="35" dur="1" fill="hold">
                                          <p:stCondLst>
                                            <p:cond delay="0"/>
                                          </p:stCondLst>
                                        </p:cTn>
                                        <p:tgtEl>
                                          <p:spTgt spid="3">
                                            <p:txEl>
                                              <p:pRg st="5" end="5"/>
                                            </p:txEl>
                                          </p:spTgt>
                                        </p:tgtEl>
                                        <p:attrNameLst>
                                          <p:attrName>style.visibility</p:attrName>
                                        </p:attrNameLst>
                                      </p:cBhvr>
                                      <p:to>
                                        <p:strVal val="visible"/>
                                      </p:to>
                                    </p:set>
                                    <p:animEffect transition="in" filter="fade">
                                      <p:cBhvr>
                                        <p:cTn id="36" dur="1000"/>
                                        <p:tgtEl>
                                          <p:spTgt spid="3">
                                            <p:txEl>
                                              <p:pRg st="5" end="5"/>
                                            </p:txEl>
                                          </p:spTgt>
                                        </p:tgtEl>
                                      </p:cBhvr>
                                    </p:animEffect>
                                    <p:anim calcmode="lin" valueType="num">
                                      <p:cBhvr>
                                        <p:cTn id="37"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8" dur="900" decel="100000" fill="hold"/>
                                        <p:tgtEl>
                                          <p:spTgt spid="3">
                                            <p:txEl>
                                              <p:pRg st="5" end="5"/>
                                            </p:txEl>
                                          </p:spTgt>
                                        </p:tgtEl>
                                        <p:attrNameLst>
                                          <p:attrName>ppt_y</p:attrName>
                                        </p:attrNameLst>
                                      </p:cBhvr>
                                      <p:tavLst>
                                        <p:tav tm="0">
                                          <p:val>
                                            <p:strVal val="#ppt_y+1"/>
                                          </p:val>
                                        </p:tav>
                                        <p:tav tm="100000">
                                          <p:val>
                                            <p:strVal val="#ppt_y-.03"/>
                                          </p:val>
                                        </p:tav>
                                      </p:tavLst>
                                    </p:anim>
                                    <p:anim calcmode="lin" valueType="num">
                                      <p:cBhvr>
                                        <p:cTn id="39" dur="100" accel="100000" fill="hold">
                                          <p:stCondLst>
                                            <p:cond delay="900"/>
                                          </p:stCondLst>
                                        </p:cTn>
                                        <p:tgtEl>
                                          <p:spTgt spid="3">
                                            <p:txEl>
                                              <p:pRg st="5" end="5"/>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357170"/>
            <a:ext cx="8229600" cy="952500"/>
          </a:xfrm>
        </p:spPr>
        <p:txBody>
          <a:bodyPr>
            <a:normAutofit fontScale="90000"/>
          </a:bodyPr>
          <a:lstStyle/>
          <a:p>
            <a:pPr algn="l"/>
            <a:r>
              <a:rPr lang="zh-CN" altLang="en-US" dirty="0" smtClean="0">
                <a:latin typeface="方正粗圆简体" pitchFamily="65" charset="-122"/>
                <a:ea typeface="方正粗圆简体" pitchFamily="65" charset="-122"/>
              </a:rPr>
              <a:t>其他实体问题（第一百条至第一百一十四条）</a:t>
            </a:r>
            <a:endParaRPr lang="zh-CN" altLang="en-US" dirty="0">
              <a:latin typeface="方正粗圆简体" pitchFamily="65" charset="-122"/>
              <a:ea typeface="方正粗圆简体" pitchFamily="65" charset="-122"/>
            </a:endParaRPr>
          </a:p>
        </p:txBody>
      </p:sp>
      <p:sp>
        <p:nvSpPr>
          <p:cNvPr id="3" name="内容占位符 2"/>
          <p:cNvSpPr>
            <a:spLocks noGrp="1"/>
          </p:cNvSpPr>
          <p:nvPr>
            <p:ph idx="1"/>
          </p:nvPr>
        </p:nvSpPr>
        <p:spPr>
          <a:xfrm>
            <a:off x="428596" y="1476356"/>
            <a:ext cx="8229600" cy="4595854"/>
          </a:xfrm>
        </p:spPr>
        <p:txBody>
          <a:bodyPr>
            <a:normAutofit/>
          </a:bodyPr>
          <a:lstStyle/>
          <a:p>
            <a:pPr>
              <a:buNone/>
            </a:pPr>
            <a:r>
              <a:rPr lang="zh-CN" altLang="en-US" sz="3000" dirty="0" smtClean="0">
                <a:latin typeface="华文中宋" pitchFamily="2" charset="-122"/>
                <a:ea typeface="华文中宋" pitchFamily="2" charset="-122"/>
              </a:rPr>
              <a:t>四、第一百零七条（新增条款）</a:t>
            </a:r>
            <a:endParaRPr lang="en-US" altLang="zh-CN" sz="3000" dirty="0" smtClean="0">
              <a:latin typeface="华文中宋" pitchFamily="2" charset="-122"/>
              <a:ea typeface="华文中宋" pitchFamily="2" charset="-122"/>
            </a:endParaRPr>
          </a:p>
          <a:p>
            <a:pPr>
              <a:buNone/>
            </a:pPr>
            <a:r>
              <a:rPr lang="en-US" altLang="zh-CN" sz="2400" dirty="0" smtClean="0">
                <a:latin typeface="华文楷体" pitchFamily="2" charset="-122"/>
                <a:ea typeface="华文楷体" pitchFamily="2" charset="-122"/>
              </a:rPr>
              <a:t>          《</a:t>
            </a:r>
            <a:r>
              <a:rPr lang="zh-CN" altLang="en-US" sz="2400" dirty="0" smtClean="0">
                <a:latin typeface="华文楷体" pitchFamily="2" charset="-122"/>
                <a:ea typeface="华文楷体" pitchFamily="2" charset="-122"/>
              </a:rPr>
              <a:t>深圳经济特区企业技术秘密保护条例</a:t>
            </a:r>
            <a:r>
              <a:rPr lang="en-US" altLang="zh-CN" sz="2400" dirty="0" smtClean="0">
                <a:latin typeface="华文楷体" pitchFamily="2" charset="-122"/>
                <a:ea typeface="华文楷体" pitchFamily="2" charset="-122"/>
              </a:rPr>
              <a:t>》</a:t>
            </a:r>
            <a:r>
              <a:rPr lang="zh-CN" altLang="en-US" sz="2400" dirty="0" smtClean="0">
                <a:latin typeface="华文楷体" pitchFamily="2" charset="-122"/>
                <a:ea typeface="华文楷体" pitchFamily="2" charset="-122"/>
              </a:rPr>
              <a:t>及</a:t>
            </a:r>
            <a:r>
              <a:rPr lang="en-US" altLang="zh-CN" sz="2400" dirty="0" smtClean="0">
                <a:latin typeface="华文楷体" pitchFamily="2" charset="-122"/>
                <a:ea typeface="华文楷体" pitchFamily="2" charset="-122"/>
              </a:rPr>
              <a:t>《</a:t>
            </a:r>
            <a:r>
              <a:rPr lang="zh-CN" altLang="en-US" sz="2400" dirty="0" smtClean="0">
                <a:latin typeface="华文楷体" pitchFamily="2" charset="-122"/>
                <a:ea typeface="华文楷体" pitchFamily="2" charset="-122"/>
              </a:rPr>
              <a:t>深圳经济特区和谐劳动关系条例</a:t>
            </a:r>
            <a:r>
              <a:rPr lang="en-US" altLang="zh-CN" sz="2400" dirty="0" smtClean="0">
                <a:latin typeface="华文楷体" pitchFamily="2" charset="-122"/>
                <a:ea typeface="华文楷体" pitchFamily="2" charset="-122"/>
              </a:rPr>
              <a:t>》</a:t>
            </a:r>
            <a:r>
              <a:rPr lang="zh-CN" altLang="en-US" sz="2400" dirty="0" smtClean="0">
                <a:latin typeface="华文楷体" pitchFamily="2" charset="-122"/>
                <a:ea typeface="华文楷体" pitchFamily="2" charset="-122"/>
              </a:rPr>
              <a:t>关于竞业限制的有关规定与最高人民法院</a:t>
            </a:r>
            <a:r>
              <a:rPr lang="en-US" altLang="zh-CN" sz="2400" dirty="0" smtClean="0">
                <a:latin typeface="华文楷体" pitchFamily="2" charset="-122"/>
                <a:ea typeface="华文楷体" pitchFamily="2" charset="-122"/>
              </a:rPr>
              <a:t>《</a:t>
            </a:r>
            <a:r>
              <a:rPr lang="zh-CN" altLang="en-US" sz="2400" dirty="0" smtClean="0">
                <a:latin typeface="华文楷体" pitchFamily="2" charset="-122"/>
                <a:ea typeface="华文楷体" pitchFamily="2" charset="-122"/>
              </a:rPr>
              <a:t>关于审理劳动争议案件适用法律若干问题的解释（四）</a:t>
            </a:r>
            <a:r>
              <a:rPr lang="en-US" altLang="zh-CN" sz="2400" dirty="0" smtClean="0">
                <a:latin typeface="华文楷体" pitchFamily="2" charset="-122"/>
                <a:ea typeface="华文楷体" pitchFamily="2" charset="-122"/>
              </a:rPr>
              <a:t>》</a:t>
            </a:r>
            <a:r>
              <a:rPr lang="zh-CN" altLang="en-US" sz="2400" dirty="0" smtClean="0">
                <a:latin typeface="华文楷体" pitchFamily="2" charset="-122"/>
                <a:ea typeface="华文楷体" pitchFamily="2" charset="-122"/>
              </a:rPr>
              <a:t>相应规定不一致的，</a:t>
            </a:r>
            <a:r>
              <a:rPr lang="zh-CN" altLang="en-US" sz="2400" dirty="0" smtClean="0">
                <a:solidFill>
                  <a:srgbClr val="FF0000"/>
                </a:solidFill>
                <a:latin typeface="华文楷体" pitchFamily="2" charset="-122"/>
                <a:ea typeface="华文楷体" pitchFamily="2" charset="-122"/>
              </a:rPr>
              <a:t>优先适用深圳经济特区条例的相关规定</a:t>
            </a:r>
            <a:r>
              <a:rPr lang="zh-CN" altLang="en-US" sz="2400" dirty="0" smtClean="0">
                <a:latin typeface="华文楷体" pitchFamily="2" charset="-122"/>
                <a:ea typeface="华文楷体" pitchFamily="2" charset="-122"/>
              </a:rPr>
              <a:t>。</a:t>
            </a:r>
            <a:endParaRPr lang="en-US" altLang="zh-CN" sz="2400" dirty="0" smtClean="0">
              <a:latin typeface="华文楷体" pitchFamily="2" charset="-122"/>
              <a:ea typeface="华文楷体" pitchFamily="2" charset="-122"/>
            </a:endParaRPr>
          </a:p>
          <a:p>
            <a:pPr>
              <a:buFont typeface="Wingdings" pitchFamily="2" charset="2"/>
              <a:buChar char="Ø"/>
            </a:pPr>
            <a:r>
              <a:rPr lang="zh-CN" altLang="en-US" sz="2400" dirty="0" smtClean="0">
                <a:latin typeface="华文楷体" pitchFamily="2" charset="-122"/>
                <a:ea typeface="华文楷体" pitchFamily="2" charset="-122"/>
              </a:rPr>
              <a:t>法律冲突时的适用问题；</a:t>
            </a:r>
            <a:endParaRPr lang="en-US" altLang="zh-CN" sz="2400" dirty="0" smtClean="0">
              <a:latin typeface="华文楷体" pitchFamily="2" charset="-122"/>
              <a:ea typeface="华文楷体" pitchFamily="2" charset="-122"/>
            </a:endParaRPr>
          </a:p>
          <a:p>
            <a:pPr>
              <a:buFont typeface="Wingdings" pitchFamily="2" charset="2"/>
              <a:buChar char="Ø"/>
            </a:pPr>
            <a:r>
              <a:rPr lang="zh-CN" altLang="en-US" sz="2400" dirty="0" smtClean="0">
                <a:latin typeface="华文楷体" pitchFamily="2" charset="-122"/>
                <a:ea typeface="华文楷体" pitchFamily="2" charset="-122"/>
              </a:rPr>
              <a:t>特区立法权优于司法解释；</a:t>
            </a:r>
            <a:endParaRPr lang="en-US" altLang="zh-CN" sz="2400" dirty="0" smtClean="0">
              <a:latin typeface="华文楷体" pitchFamily="2" charset="-122"/>
              <a:ea typeface="华文楷体" pitchFamily="2" charset="-122"/>
            </a:endParaRPr>
          </a:p>
          <a:p>
            <a:pPr>
              <a:buFont typeface="Wingdings" pitchFamily="2" charset="2"/>
              <a:buChar char="Ø"/>
            </a:pPr>
            <a:r>
              <a:rPr lang="zh-CN" altLang="en-US" sz="2400" dirty="0" smtClean="0">
                <a:latin typeface="华文楷体" pitchFamily="2" charset="-122"/>
                <a:ea typeface="华文楷体" pitchFamily="2" charset="-122"/>
              </a:rPr>
              <a:t>竞业限制补偿金标准、解除竞业限制条件等问题上适用特区条例。</a:t>
            </a:r>
            <a:endParaRPr lang="en-US" altLang="zh-CN" sz="2400" dirty="0" smtClean="0">
              <a:latin typeface="华文楷体" pitchFamily="2" charset="-122"/>
              <a:ea typeface="华文楷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blinds(horizontal)">
                                      <p:cBhvr>
                                        <p:cTn id="18" dur="100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blinds(horizontal)">
                                      <p:cBhvr>
                                        <p:cTn id="23" dur="1000"/>
                                        <p:tgtEl>
                                          <p:spTgt spid="3">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blinds(horizontal)">
                                      <p:cBhvr>
                                        <p:cTn id="28"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357170"/>
            <a:ext cx="8229600" cy="952500"/>
          </a:xfrm>
        </p:spPr>
        <p:txBody>
          <a:bodyPr>
            <a:normAutofit fontScale="90000"/>
          </a:bodyPr>
          <a:lstStyle/>
          <a:p>
            <a:pPr algn="l"/>
            <a:r>
              <a:rPr lang="zh-CN" altLang="en-US" dirty="0" smtClean="0">
                <a:latin typeface="方正粗圆简体" pitchFamily="65" charset="-122"/>
                <a:ea typeface="方正粗圆简体" pitchFamily="65" charset="-122"/>
              </a:rPr>
              <a:t>其他实体问题（第一百条至第一百一十四条）</a:t>
            </a:r>
            <a:endParaRPr lang="zh-CN" altLang="en-US" dirty="0">
              <a:latin typeface="方正粗圆简体" pitchFamily="65" charset="-122"/>
              <a:ea typeface="方正粗圆简体" pitchFamily="65" charset="-122"/>
            </a:endParaRPr>
          </a:p>
        </p:txBody>
      </p:sp>
      <p:sp>
        <p:nvSpPr>
          <p:cNvPr id="3" name="内容占位符 2"/>
          <p:cNvSpPr>
            <a:spLocks noGrp="1"/>
          </p:cNvSpPr>
          <p:nvPr>
            <p:ph idx="1"/>
          </p:nvPr>
        </p:nvSpPr>
        <p:spPr>
          <a:xfrm>
            <a:off x="428596" y="1476356"/>
            <a:ext cx="8229600" cy="4595854"/>
          </a:xfrm>
        </p:spPr>
        <p:txBody>
          <a:bodyPr>
            <a:normAutofit/>
          </a:bodyPr>
          <a:lstStyle/>
          <a:p>
            <a:pPr>
              <a:buNone/>
            </a:pPr>
            <a:r>
              <a:rPr lang="zh-CN" altLang="en-US" sz="3000" dirty="0" smtClean="0">
                <a:latin typeface="华文中宋" pitchFamily="2" charset="-122"/>
                <a:ea typeface="华文中宋" pitchFamily="2" charset="-122"/>
              </a:rPr>
              <a:t>五、第一百零八条（新增条款）</a:t>
            </a:r>
            <a:endParaRPr lang="en-US" altLang="zh-CN" sz="3000" dirty="0" smtClean="0">
              <a:latin typeface="华文中宋" pitchFamily="2" charset="-122"/>
              <a:ea typeface="华文中宋" pitchFamily="2" charset="-122"/>
            </a:endParaRPr>
          </a:p>
          <a:p>
            <a:pPr lvl="0">
              <a:buNone/>
            </a:pPr>
            <a:r>
              <a:rPr lang="zh-CN" altLang="en-US" sz="2400" dirty="0" smtClean="0"/>
              <a:t>           </a:t>
            </a:r>
            <a:r>
              <a:rPr lang="zh-CN" altLang="en-US" sz="2400" dirty="0" smtClean="0">
                <a:latin typeface="华文楷体" pitchFamily="2" charset="-122"/>
                <a:ea typeface="华文楷体" pitchFamily="2" charset="-122"/>
              </a:rPr>
              <a:t>双方约定劳动者</a:t>
            </a:r>
            <a:r>
              <a:rPr lang="zh-CN" altLang="en-US" sz="2400" dirty="0" smtClean="0">
                <a:solidFill>
                  <a:srgbClr val="FF0000"/>
                </a:solidFill>
                <a:latin typeface="华文楷体" pitchFamily="2" charset="-122"/>
                <a:ea typeface="华文楷体" pitchFamily="2" charset="-122"/>
              </a:rPr>
              <a:t>在职期间的工资中包含竞业限制经济补偿的</a:t>
            </a:r>
            <a:r>
              <a:rPr lang="zh-CN" altLang="en-US" sz="2400" dirty="0" smtClean="0">
                <a:latin typeface="华文楷体" pitchFamily="2" charset="-122"/>
                <a:ea typeface="华文楷体" pitchFamily="2" charset="-122"/>
              </a:rPr>
              <a:t>，该</a:t>
            </a:r>
            <a:r>
              <a:rPr lang="zh-CN" altLang="en-US" sz="2400" dirty="0" smtClean="0">
                <a:solidFill>
                  <a:srgbClr val="FF0000"/>
                </a:solidFill>
                <a:latin typeface="华文楷体" pitchFamily="2" charset="-122"/>
                <a:ea typeface="华文楷体" pitchFamily="2" charset="-122"/>
              </a:rPr>
              <a:t>约定无效</a:t>
            </a:r>
            <a:r>
              <a:rPr lang="zh-CN" altLang="en-US" sz="2400" dirty="0" smtClean="0">
                <a:latin typeface="华文楷体" pitchFamily="2" charset="-122"/>
                <a:ea typeface="华文楷体" pitchFamily="2" charset="-122"/>
              </a:rPr>
              <a:t>。用人单位在劳动者离职后的竞业限制期内仍负有支付竞业限制经济补偿的义务。</a:t>
            </a:r>
            <a:endParaRPr lang="en-US" altLang="zh-CN" sz="2400" dirty="0" smtClean="0">
              <a:latin typeface="华文楷体" pitchFamily="2" charset="-122"/>
              <a:ea typeface="华文楷体" pitchFamily="2" charset="-122"/>
            </a:endParaRPr>
          </a:p>
          <a:p>
            <a:pPr lvl="0">
              <a:buFont typeface="Wingdings" pitchFamily="2" charset="2"/>
              <a:buChar char="Ø"/>
            </a:pPr>
            <a:r>
              <a:rPr lang="zh-CN" altLang="en-US" sz="2400" dirty="0" smtClean="0">
                <a:latin typeface="华文楷体" pitchFamily="2" charset="-122"/>
                <a:ea typeface="华文楷体" pitchFamily="2" charset="-122"/>
              </a:rPr>
              <a:t>竞业限制经济补偿应当在离职后竞业限制期内支付；</a:t>
            </a:r>
            <a:endParaRPr lang="en-US" altLang="zh-CN" sz="2400" dirty="0" smtClean="0">
              <a:latin typeface="华文楷体" pitchFamily="2" charset="-122"/>
              <a:ea typeface="华文楷体" pitchFamily="2" charset="-122"/>
            </a:endParaRPr>
          </a:p>
          <a:p>
            <a:pPr lvl="0">
              <a:buFont typeface="Wingdings" pitchFamily="2" charset="2"/>
              <a:buChar char="Ø"/>
            </a:pPr>
            <a:r>
              <a:rPr lang="zh-CN" altLang="en-US" sz="2400" dirty="0" smtClean="0">
                <a:latin typeface="华文楷体" pitchFamily="2" charset="-122"/>
                <a:ea typeface="华文楷体" pitchFamily="2" charset="-122"/>
              </a:rPr>
              <a:t>约定包含在工资中的，约定无效；</a:t>
            </a:r>
            <a:endParaRPr lang="en-US" altLang="zh-CN" sz="2400" dirty="0" smtClean="0">
              <a:latin typeface="华文楷体" pitchFamily="2" charset="-122"/>
              <a:ea typeface="华文楷体" pitchFamily="2" charset="-122"/>
            </a:endParaRPr>
          </a:p>
          <a:p>
            <a:pPr lvl="0">
              <a:buNone/>
            </a:pPr>
            <a:endParaRPr lang="zh-CN" altLang="en-US" sz="2400" dirty="0" smtClean="0">
              <a:latin typeface="华文楷体" pitchFamily="2" charset="-122"/>
              <a:ea typeface="华文楷体" pitchFamily="2" charset="-122"/>
            </a:endParaRPr>
          </a:p>
          <a:p>
            <a:pPr>
              <a:buNone/>
            </a:pPr>
            <a:endParaRPr lang="en-US" altLang="zh-CN" sz="2400" dirty="0" smtClean="0">
              <a:latin typeface="华文楷体" pitchFamily="2" charset="-122"/>
              <a:ea typeface="华文楷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blinds(horizontal)">
                                      <p:cBhvr>
                                        <p:cTn id="18" dur="100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blinds(horizontal)">
                                      <p:cBhvr>
                                        <p:cTn id="23"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357170"/>
            <a:ext cx="8229600" cy="952500"/>
          </a:xfrm>
        </p:spPr>
        <p:txBody>
          <a:bodyPr>
            <a:normAutofit fontScale="90000"/>
          </a:bodyPr>
          <a:lstStyle/>
          <a:p>
            <a:pPr algn="l"/>
            <a:r>
              <a:rPr lang="zh-CN" altLang="en-US" dirty="0" smtClean="0">
                <a:latin typeface="方正粗圆简体" pitchFamily="65" charset="-122"/>
                <a:ea typeface="方正粗圆简体" pitchFamily="65" charset="-122"/>
              </a:rPr>
              <a:t>其他实体问题（第一百条至第一百一十四条）</a:t>
            </a:r>
            <a:endParaRPr lang="zh-CN" altLang="en-US" dirty="0">
              <a:latin typeface="方正粗圆简体" pitchFamily="65" charset="-122"/>
              <a:ea typeface="方正粗圆简体" pitchFamily="65" charset="-122"/>
            </a:endParaRPr>
          </a:p>
        </p:txBody>
      </p:sp>
      <p:sp>
        <p:nvSpPr>
          <p:cNvPr id="3" name="内容占位符 2"/>
          <p:cNvSpPr>
            <a:spLocks noGrp="1"/>
          </p:cNvSpPr>
          <p:nvPr>
            <p:ph idx="1"/>
          </p:nvPr>
        </p:nvSpPr>
        <p:spPr>
          <a:xfrm>
            <a:off x="428596" y="1476356"/>
            <a:ext cx="8229600" cy="4595854"/>
          </a:xfrm>
        </p:spPr>
        <p:txBody>
          <a:bodyPr>
            <a:normAutofit/>
          </a:bodyPr>
          <a:lstStyle/>
          <a:p>
            <a:pPr>
              <a:buNone/>
            </a:pPr>
            <a:r>
              <a:rPr lang="zh-CN" altLang="en-US" sz="3000" dirty="0" smtClean="0">
                <a:latin typeface="华文中宋" pitchFamily="2" charset="-122"/>
                <a:ea typeface="华文中宋" pitchFamily="2" charset="-122"/>
              </a:rPr>
              <a:t>六、第一百零九条（新增条款）</a:t>
            </a:r>
            <a:endParaRPr lang="en-US" altLang="zh-CN" sz="3000" dirty="0" smtClean="0">
              <a:latin typeface="华文中宋" pitchFamily="2" charset="-122"/>
              <a:ea typeface="华文中宋" pitchFamily="2" charset="-122"/>
            </a:endParaRPr>
          </a:p>
          <a:p>
            <a:pPr>
              <a:buNone/>
            </a:pPr>
            <a:r>
              <a:rPr lang="en-US" altLang="zh-CN" sz="3000" dirty="0" smtClean="0">
                <a:latin typeface="华文中宋" pitchFamily="2" charset="-122"/>
                <a:ea typeface="华文中宋" pitchFamily="2" charset="-122"/>
              </a:rPr>
              <a:t>     </a:t>
            </a:r>
            <a:r>
              <a:rPr lang="en-US" altLang="zh-CN" sz="2400" dirty="0" smtClean="0">
                <a:latin typeface="华文楷体" pitchFamily="2" charset="-122"/>
                <a:ea typeface="华文楷体" pitchFamily="2" charset="-122"/>
              </a:rPr>
              <a:t>《</a:t>
            </a:r>
            <a:r>
              <a:rPr lang="zh-CN" altLang="en-US" sz="2400" dirty="0" smtClean="0">
                <a:latin typeface="华文楷体" pitchFamily="2" charset="-122"/>
                <a:ea typeface="华文楷体" pitchFamily="2" charset="-122"/>
              </a:rPr>
              <a:t>企业职工带薪年休假实施办法</a:t>
            </a:r>
            <a:r>
              <a:rPr lang="en-US" altLang="zh-CN" sz="2400" dirty="0" smtClean="0">
                <a:latin typeface="华文楷体" pitchFamily="2" charset="-122"/>
                <a:ea typeface="华文楷体" pitchFamily="2" charset="-122"/>
              </a:rPr>
              <a:t>》</a:t>
            </a:r>
            <a:r>
              <a:rPr lang="zh-CN" altLang="en-US" sz="2400" dirty="0" smtClean="0">
                <a:latin typeface="华文楷体" pitchFamily="2" charset="-122"/>
                <a:ea typeface="华文楷体" pitchFamily="2" charset="-122"/>
              </a:rPr>
              <a:t>第三条所规定的“连续工作满</a:t>
            </a:r>
            <a:r>
              <a:rPr lang="en-US" sz="2400" dirty="0" smtClean="0">
                <a:latin typeface="华文楷体" pitchFamily="2" charset="-122"/>
                <a:ea typeface="华文楷体" pitchFamily="2" charset="-122"/>
              </a:rPr>
              <a:t>12</a:t>
            </a:r>
            <a:r>
              <a:rPr lang="zh-CN" altLang="en-US" sz="2400" dirty="0" smtClean="0">
                <a:latin typeface="华文楷体" pitchFamily="2" charset="-122"/>
                <a:ea typeface="华文楷体" pitchFamily="2" charset="-122"/>
              </a:rPr>
              <a:t>个月以上”，既包括劳动者</a:t>
            </a:r>
            <a:r>
              <a:rPr lang="zh-CN" altLang="en-US" sz="2400" dirty="0" smtClean="0">
                <a:solidFill>
                  <a:srgbClr val="FF0000"/>
                </a:solidFill>
                <a:latin typeface="华文楷体" pitchFamily="2" charset="-122"/>
                <a:ea typeface="华文楷体" pitchFamily="2" charset="-122"/>
              </a:rPr>
              <a:t>在本单位连续工作</a:t>
            </a:r>
            <a:r>
              <a:rPr lang="zh-CN" altLang="en-US" sz="2400" dirty="0" smtClean="0">
                <a:latin typeface="华文楷体" pitchFamily="2" charset="-122"/>
                <a:ea typeface="华文楷体" pitchFamily="2" charset="-122"/>
              </a:rPr>
              <a:t>满</a:t>
            </a:r>
            <a:r>
              <a:rPr lang="en-US" sz="2400" dirty="0" smtClean="0">
                <a:latin typeface="华文楷体" pitchFamily="2" charset="-122"/>
                <a:ea typeface="华文楷体" pitchFamily="2" charset="-122"/>
              </a:rPr>
              <a:t>12</a:t>
            </a:r>
            <a:r>
              <a:rPr lang="zh-CN" altLang="en-US" sz="2400" dirty="0" smtClean="0">
                <a:latin typeface="华文楷体" pitchFamily="2" charset="-122"/>
                <a:ea typeface="华文楷体" pitchFamily="2" charset="-122"/>
              </a:rPr>
              <a:t>个月以上的情形，也包括劳动者</a:t>
            </a:r>
            <a:r>
              <a:rPr lang="zh-CN" altLang="en-US" sz="2400" dirty="0" smtClean="0">
                <a:solidFill>
                  <a:srgbClr val="FF0000"/>
                </a:solidFill>
                <a:latin typeface="华文楷体" pitchFamily="2" charset="-122"/>
                <a:ea typeface="华文楷体" pitchFamily="2" charset="-122"/>
              </a:rPr>
              <a:t>在不同用人单位连续工作</a:t>
            </a:r>
            <a:r>
              <a:rPr lang="zh-CN" altLang="en-US" sz="2400" dirty="0" smtClean="0">
                <a:latin typeface="华文楷体" pitchFamily="2" charset="-122"/>
                <a:ea typeface="华文楷体" pitchFamily="2" charset="-122"/>
              </a:rPr>
              <a:t>满</a:t>
            </a:r>
            <a:r>
              <a:rPr lang="en-US" sz="2400" dirty="0" smtClean="0">
                <a:latin typeface="华文楷体" pitchFamily="2" charset="-122"/>
                <a:ea typeface="华文楷体" pitchFamily="2" charset="-122"/>
              </a:rPr>
              <a:t>12</a:t>
            </a:r>
            <a:r>
              <a:rPr lang="zh-CN" altLang="en-US" sz="2400" dirty="0" smtClean="0">
                <a:latin typeface="华文楷体" pitchFamily="2" charset="-122"/>
                <a:ea typeface="华文楷体" pitchFamily="2" charset="-122"/>
              </a:rPr>
              <a:t>个月以上的情形；但劳动者在进入新用人单位时</a:t>
            </a:r>
            <a:r>
              <a:rPr lang="zh-CN" altLang="en-US" sz="2400" dirty="0" smtClean="0">
                <a:solidFill>
                  <a:srgbClr val="FF0000"/>
                </a:solidFill>
                <a:latin typeface="华文楷体" pitchFamily="2" charset="-122"/>
                <a:ea typeface="华文楷体" pitchFamily="2" charset="-122"/>
              </a:rPr>
              <a:t>存在工作间断的除外</a:t>
            </a:r>
            <a:r>
              <a:rPr lang="zh-CN" altLang="en-US" sz="2400" dirty="0" smtClean="0">
                <a:latin typeface="华文楷体" pitchFamily="2" charset="-122"/>
                <a:ea typeface="华文楷体" pitchFamily="2" charset="-122"/>
              </a:rPr>
              <a:t>。</a:t>
            </a:r>
          </a:p>
          <a:p>
            <a:pPr>
              <a:buNone/>
            </a:pPr>
            <a:r>
              <a:rPr lang="zh-CN" altLang="en-US" sz="2400" dirty="0" smtClean="0">
                <a:latin typeface="华文楷体" pitchFamily="2" charset="-122"/>
                <a:ea typeface="华文楷体" pitchFamily="2" charset="-122"/>
              </a:rPr>
              <a:t>           按照上款规定，劳动者连续工作满</a:t>
            </a:r>
            <a:r>
              <a:rPr lang="en-US" sz="2400" dirty="0" smtClean="0">
                <a:latin typeface="华文楷体" pitchFamily="2" charset="-122"/>
                <a:ea typeface="华文楷体" pitchFamily="2" charset="-122"/>
              </a:rPr>
              <a:t>12</a:t>
            </a:r>
            <a:r>
              <a:rPr lang="zh-CN" altLang="en-US" sz="2400" dirty="0" smtClean="0">
                <a:latin typeface="华文楷体" pitchFamily="2" charset="-122"/>
                <a:ea typeface="华文楷体" pitchFamily="2" charset="-122"/>
              </a:rPr>
              <a:t>个月后，其当年度的年休假天数应按照连续工作满</a:t>
            </a:r>
            <a:r>
              <a:rPr lang="en-US" sz="2400" dirty="0" smtClean="0">
                <a:latin typeface="华文楷体" pitchFamily="2" charset="-122"/>
                <a:ea typeface="华文楷体" pitchFamily="2" charset="-122"/>
              </a:rPr>
              <a:t>12</a:t>
            </a:r>
            <a:r>
              <a:rPr lang="zh-CN" altLang="en-US" sz="2400" dirty="0" smtClean="0">
                <a:latin typeface="华文楷体" pitchFamily="2" charset="-122"/>
                <a:ea typeface="华文楷体" pitchFamily="2" charset="-122"/>
              </a:rPr>
              <a:t>个月后的</a:t>
            </a:r>
            <a:r>
              <a:rPr lang="zh-CN" altLang="en-US" sz="2400" dirty="0" smtClean="0">
                <a:solidFill>
                  <a:srgbClr val="FF0000"/>
                </a:solidFill>
                <a:latin typeface="华文楷体" pitchFamily="2" charset="-122"/>
                <a:ea typeface="华文楷体" pitchFamily="2" charset="-122"/>
              </a:rPr>
              <a:t>剩余日历天数折算确定</a:t>
            </a:r>
            <a:r>
              <a:rPr lang="zh-CN" altLang="en-US" sz="2400" dirty="0" smtClean="0">
                <a:latin typeface="华文楷体" pitchFamily="2" charset="-122"/>
                <a:ea typeface="华文楷体" pitchFamily="2" charset="-122"/>
              </a:rPr>
              <a:t>。</a:t>
            </a:r>
          </a:p>
          <a:p>
            <a:pPr>
              <a:buNone/>
            </a:pPr>
            <a:endParaRPr lang="en-US" altLang="zh-CN" sz="2400" dirty="0" smtClean="0">
              <a:latin typeface="华文楷体" pitchFamily="2" charset="-122"/>
              <a:ea typeface="华文楷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1000" fill="hold"/>
                                        <p:tgtEl>
                                          <p:spTgt spid="3">
                                            <p:txEl>
                                              <p:pRg st="1" end="1"/>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 calcmode="lin" valueType="num">
                                      <p:cBhvr additive="base">
                                        <p:cTn id="16"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7"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357170"/>
            <a:ext cx="8229600" cy="952500"/>
          </a:xfrm>
        </p:spPr>
        <p:txBody>
          <a:bodyPr>
            <a:normAutofit fontScale="90000"/>
          </a:bodyPr>
          <a:lstStyle/>
          <a:p>
            <a:pPr algn="l"/>
            <a:r>
              <a:rPr lang="zh-CN" altLang="en-US" dirty="0" smtClean="0">
                <a:latin typeface="方正粗圆简体" pitchFamily="65" charset="-122"/>
                <a:ea typeface="方正粗圆简体" pitchFamily="65" charset="-122"/>
              </a:rPr>
              <a:t>其他实体问题（第一百条至第一百一十四条）</a:t>
            </a:r>
            <a:endParaRPr lang="zh-CN" altLang="en-US" dirty="0">
              <a:latin typeface="方正粗圆简体" pitchFamily="65" charset="-122"/>
              <a:ea typeface="方正粗圆简体" pitchFamily="65" charset="-122"/>
            </a:endParaRPr>
          </a:p>
        </p:txBody>
      </p:sp>
      <p:sp>
        <p:nvSpPr>
          <p:cNvPr id="3" name="内容占位符 2"/>
          <p:cNvSpPr>
            <a:spLocks noGrp="1"/>
          </p:cNvSpPr>
          <p:nvPr>
            <p:ph idx="1"/>
          </p:nvPr>
        </p:nvSpPr>
        <p:spPr>
          <a:xfrm>
            <a:off x="428596" y="1476356"/>
            <a:ext cx="8229600" cy="4595854"/>
          </a:xfrm>
        </p:spPr>
        <p:txBody>
          <a:bodyPr>
            <a:normAutofit/>
          </a:bodyPr>
          <a:lstStyle/>
          <a:p>
            <a:pPr>
              <a:buNone/>
            </a:pPr>
            <a:r>
              <a:rPr lang="zh-CN" altLang="en-US" sz="3000" dirty="0" smtClean="0">
                <a:latin typeface="华文中宋" pitchFamily="2" charset="-122"/>
                <a:ea typeface="华文中宋" pitchFamily="2" charset="-122"/>
              </a:rPr>
              <a:t>六、第一百零九条（新增条款）</a:t>
            </a:r>
            <a:endParaRPr lang="en-US" altLang="zh-CN" sz="3000" dirty="0" smtClean="0">
              <a:latin typeface="华文中宋" pitchFamily="2" charset="-122"/>
              <a:ea typeface="华文中宋" pitchFamily="2" charset="-122"/>
            </a:endParaRPr>
          </a:p>
          <a:p>
            <a:pPr>
              <a:buFont typeface="Wingdings" pitchFamily="2" charset="2"/>
              <a:buChar char="Ø"/>
            </a:pPr>
            <a:r>
              <a:rPr lang="zh-CN" altLang="en-US" sz="2000" dirty="0" smtClean="0">
                <a:latin typeface="华文楷体" pitchFamily="2" charset="-122"/>
                <a:ea typeface="华文楷体" pitchFamily="2" charset="-122"/>
              </a:rPr>
              <a:t>国家人力资源与社会保障部办公厅</a:t>
            </a:r>
            <a:r>
              <a:rPr lang="en-US" altLang="zh-CN" sz="2000" dirty="0" smtClean="0">
                <a:latin typeface="华文楷体" pitchFamily="2" charset="-122"/>
                <a:ea typeface="华文楷体" pitchFamily="2" charset="-122"/>
              </a:rPr>
              <a:t>《</a:t>
            </a:r>
            <a:r>
              <a:rPr lang="zh-CN" altLang="en-US" sz="2000" dirty="0" smtClean="0">
                <a:latin typeface="华文楷体" pitchFamily="2" charset="-122"/>
                <a:ea typeface="华文楷体" pitchFamily="2" charset="-122"/>
              </a:rPr>
              <a:t>关于企业职工带薪年休假实施办法有关问题的复函</a:t>
            </a:r>
            <a:r>
              <a:rPr lang="en-US" altLang="zh-CN" sz="2000" dirty="0" smtClean="0">
                <a:latin typeface="华文楷体" pitchFamily="2" charset="-122"/>
                <a:ea typeface="华文楷体" pitchFamily="2" charset="-122"/>
              </a:rPr>
              <a:t>》</a:t>
            </a:r>
          </a:p>
          <a:p>
            <a:pPr lvl="1">
              <a:buFont typeface="Wingdings" pitchFamily="2" charset="2"/>
              <a:buChar char="p"/>
            </a:pPr>
            <a:r>
              <a:rPr lang="zh-CN" altLang="en-US" sz="2000" dirty="0" smtClean="0">
                <a:latin typeface="华文楷体" pitchFamily="2" charset="-122"/>
                <a:ea typeface="华文楷体" pitchFamily="2" charset="-122"/>
              </a:rPr>
              <a:t>同一单位连续工作满</a:t>
            </a:r>
            <a:r>
              <a:rPr lang="en-US" altLang="zh-CN" sz="2000" dirty="0" smtClean="0">
                <a:latin typeface="华文楷体" pitchFamily="2" charset="-122"/>
                <a:ea typeface="华文楷体" pitchFamily="2" charset="-122"/>
              </a:rPr>
              <a:t>12</a:t>
            </a:r>
            <a:r>
              <a:rPr lang="zh-CN" altLang="en-US" sz="2000" dirty="0" smtClean="0">
                <a:latin typeface="华文楷体" pitchFamily="2" charset="-122"/>
                <a:ea typeface="华文楷体" pitchFamily="2" charset="-122"/>
              </a:rPr>
              <a:t>个月；</a:t>
            </a:r>
            <a:endParaRPr lang="en-US" altLang="zh-CN" sz="2000" dirty="0" smtClean="0">
              <a:latin typeface="华文楷体" pitchFamily="2" charset="-122"/>
              <a:ea typeface="华文楷体" pitchFamily="2" charset="-122"/>
            </a:endParaRPr>
          </a:p>
          <a:p>
            <a:pPr lvl="1">
              <a:buFont typeface="Wingdings" pitchFamily="2" charset="2"/>
              <a:buChar char="p"/>
            </a:pPr>
            <a:r>
              <a:rPr lang="zh-CN" altLang="en-US" sz="2000" dirty="0" smtClean="0">
                <a:latin typeface="华文楷体" pitchFamily="2" charset="-122"/>
                <a:ea typeface="华文楷体" pitchFamily="2" charset="-122"/>
              </a:rPr>
              <a:t>不同单位连续工作满</a:t>
            </a:r>
            <a:r>
              <a:rPr lang="en-US" altLang="zh-CN" sz="2000" dirty="0" smtClean="0">
                <a:latin typeface="华文楷体" pitchFamily="2" charset="-122"/>
                <a:ea typeface="华文楷体" pitchFamily="2" charset="-122"/>
              </a:rPr>
              <a:t>12</a:t>
            </a:r>
            <a:r>
              <a:rPr lang="zh-CN" altLang="en-US" sz="2000" dirty="0" smtClean="0">
                <a:latin typeface="华文楷体" pitchFamily="2" charset="-122"/>
                <a:ea typeface="华文楷体" pitchFamily="2" charset="-122"/>
              </a:rPr>
              <a:t>个月，</a:t>
            </a:r>
            <a:endParaRPr lang="en-US" altLang="zh-CN" sz="2000" dirty="0" smtClean="0">
              <a:latin typeface="华文楷体" pitchFamily="2" charset="-122"/>
              <a:ea typeface="华文楷体" pitchFamily="2" charset="-122"/>
            </a:endParaRPr>
          </a:p>
          <a:p>
            <a:pPr>
              <a:buFont typeface="Wingdings" pitchFamily="2" charset="2"/>
              <a:buChar char="Ø"/>
            </a:pPr>
            <a:r>
              <a:rPr lang="zh-CN" altLang="en-US" sz="2000" dirty="0" smtClean="0">
                <a:latin typeface="华文楷体" pitchFamily="2" charset="-122"/>
                <a:ea typeface="华文楷体" pitchFamily="2" charset="-122"/>
              </a:rPr>
              <a:t>新旧单位之间的工作交替不能有间断</a:t>
            </a:r>
            <a:endParaRPr lang="en-US" altLang="zh-CN" sz="2000" dirty="0" smtClean="0">
              <a:latin typeface="华文楷体" pitchFamily="2" charset="-122"/>
              <a:ea typeface="华文楷体" pitchFamily="2" charset="-122"/>
            </a:endParaRPr>
          </a:p>
          <a:p>
            <a:pPr>
              <a:buNone/>
            </a:pPr>
            <a:r>
              <a:rPr lang="en-US" sz="1800" dirty="0" smtClean="0">
                <a:latin typeface="+mn-ea"/>
              </a:rPr>
              <a:t>2014</a:t>
            </a:r>
            <a:r>
              <a:rPr lang="zh-CN" altLang="en-US" sz="1800" dirty="0" smtClean="0">
                <a:latin typeface="+mn-ea"/>
              </a:rPr>
              <a:t>年</a:t>
            </a:r>
            <a:r>
              <a:rPr lang="en-US" sz="1800" dirty="0" smtClean="0">
                <a:latin typeface="+mn-ea"/>
              </a:rPr>
              <a:t>3</a:t>
            </a:r>
            <a:r>
              <a:rPr lang="zh-CN" altLang="en-US" sz="1800" dirty="0" smtClean="0">
                <a:latin typeface="+mn-ea"/>
              </a:rPr>
              <a:t>月至</a:t>
            </a:r>
            <a:r>
              <a:rPr lang="en-US" sz="1800" dirty="0" smtClean="0">
                <a:latin typeface="+mn-ea"/>
              </a:rPr>
              <a:t>2014</a:t>
            </a:r>
            <a:r>
              <a:rPr lang="zh-CN" altLang="en-US" sz="1800" dirty="0" smtClean="0">
                <a:latin typeface="+mn-ea"/>
              </a:rPr>
              <a:t>年</a:t>
            </a:r>
            <a:r>
              <a:rPr lang="en-US" sz="1800" dirty="0" smtClean="0">
                <a:latin typeface="+mn-ea"/>
              </a:rPr>
              <a:t>10</a:t>
            </a:r>
            <a:r>
              <a:rPr lang="zh-CN" altLang="en-US" sz="1800" dirty="0" smtClean="0">
                <a:latin typeface="+mn-ea"/>
              </a:rPr>
              <a:t>月甲单位缴纳社保，</a:t>
            </a:r>
            <a:r>
              <a:rPr lang="en-US" sz="1800" dirty="0" smtClean="0">
                <a:latin typeface="+mn-ea"/>
              </a:rPr>
              <a:t>2014</a:t>
            </a:r>
            <a:r>
              <a:rPr lang="zh-CN" altLang="en-US" sz="1800" dirty="0" smtClean="0">
                <a:latin typeface="+mn-ea"/>
              </a:rPr>
              <a:t>年</a:t>
            </a:r>
            <a:r>
              <a:rPr lang="en-US" sz="1800" dirty="0" smtClean="0">
                <a:latin typeface="+mn-ea"/>
              </a:rPr>
              <a:t>11</a:t>
            </a:r>
            <a:r>
              <a:rPr lang="zh-CN" altLang="en-US" sz="1800" dirty="0" smtClean="0">
                <a:latin typeface="+mn-ea"/>
              </a:rPr>
              <a:t>月转入乙单位工作</a:t>
            </a:r>
            <a:endParaRPr lang="en-US" altLang="zh-CN" sz="1800" dirty="0" smtClean="0">
              <a:latin typeface="+mn-ea"/>
            </a:endParaRPr>
          </a:p>
          <a:p>
            <a:pPr>
              <a:buNone/>
            </a:pPr>
            <a:r>
              <a:rPr lang="en-US" altLang="zh-CN" sz="1800" dirty="0" smtClean="0">
                <a:latin typeface="+mn-ea"/>
              </a:rPr>
              <a:t>                   ——</a:t>
            </a:r>
            <a:r>
              <a:rPr lang="zh-CN" altLang="en-US" sz="1800" dirty="0" smtClean="0">
                <a:latin typeface="+mn-ea"/>
              </a:rPr>
              <a:t>至</a:t>
            </a:r>
            <a:r>
              <a:rPr lang="en-US" altLang="zh-CN" sz="1800" dirty="0" smtClean="0">
                <a:latin typeface="+mn-ea"/>
              </a:rPr>
              <a:t>2015</a:t>
            </a:r>
            <a:r>
              <a:rPr lang="zh-CN" altLang="en-US" sz="1800" dirty="0" smtClean="0">
                <a:latin typeface="+mn-ea"/>
              </a:rPr>
              <a:t>年</a:t>
            </a:r>
            <a:r>
              <a:rPr lang="en-US" altLang="zh-CN" sz="1800" dirty="0" smtClean="0">
                <a:latin typeface="+mn-ea"/>
              </a:rPr>
              <a:t>3</a:t>
            </a:r>
            <a:r>
              <a:rPr lang="zh-CN" altLang="en-US" sz="1800" dirty="0" smtClean="0">
                <a:latin typeface="+mn-ea"/>
              </a:rPr>
              <a:t>月劳动者连续工作满</a:t>
            </a:r>
            <a:r>
              <a:rPr lang="en-US" altLang="zh-CN" sz="1800" dirty="0" smtClean="0">
                <a:latin typeface="+mn-ea"/>
              </a:rPr>
              <a:t>12</a:t>
            </a:r>
            <a:r>
              <a:rPr lang="zh-CN" altLang="en-US" sz="1800" dirty="0" smtClean="0">
                <a:latin typeface="+mn-ea"/>
              </a:rPr>
              <a:t>个月，可享受年休假</a:t>
            </a:r>
            <a:endParaRPr lang="en-US" altLang="zh-CN" sz="1800" dirty="0" smtClean="0">
              <a:latin typeface="+mn-ea"/>
            </a:endParaRPr>
          </a:p>
          <a:p>
            <a:pPr>
              <a:buNone/>
            </a:pPr>
            <a:r>
              <a:rPr lang="en-US" sz="1800" dirty="0" smtClean="0"/>
              <a:t>2013</a:t>
            </a:r>
            <a:r>
              <a:rPr lang="zh-CN" altLang="en-US" sz="1800" dirty="0" smtClean="0"/>
              <a:t>年</a:t>
            </a:r>
            <a:r>
              <a:rPr lang="en-US" sz="1800" dirty="0" smtClean="0"/>
              <a:t>3</a:t>
            </a:r>
            <a:r>
              <a:rPr lang="zh-CN" altLang="en-US" sz="1800" dirty="0" smtClean="0"/>
              <a:t>月至</a:t>
            </a:r>
            <a:r>
              <a:rPr lang="en-US" sz="1800" dirty="0" smtClean="0"/>
              <a:t>2014</a:t>
            </a:r>
            <a:r>
              <a:rPr lang="zh-CN" altLang="en-US" sz="1800" dirty="0" smtClean="0"/>
              <a:t>年</a:t>
            </a:r>
            <a:r>
              <a:rPr lang="en-US" sz="1800" dirty="0" smtClean="0"/>
              <a:t>10</a:t>
            </a:r>
            <a:r>
              <a:rPr lang="zh-CN" altLang="en-US" sz="1800" dirty="0" smtClean="0"/>
              <a:t>月甲单位缴纳社保，</a:t>
            </a:r>
            <a:r>
              <a:rPr lang="en-US" altLang="zh-CN" sz="1800" dirty="0" smtClean="0"/>
              <a:t>2014</a:t>
            </a:r>
            <a:r>
              <a:rPr lang="zh-CN" altLang="en-US" sz="1800" dirty="0" smtClean="0"/>
              <a:t>年</a:t>
            </a:r>
            <a:r>
              <a:rPr lang="en-US" altLang="zh-CN" sz="1800" dirty="0" smtClean="0"/>
              <a:t>11</a:t>
            </a:r>
            <a:r>
              <a:rPr lang="zh-CN" altLang="en-US" sz="1800" dirty="0" smtClean="0"/>
              <a:t>月转入乙单位工作</a:t>
            </a:r>
            <a:endParaRPr lang="en-US" altLang="zh-CN" sz="1800" dirty="0" smtClean="0"/>
          </a:p>
          <a:p>
            <a:pPr>
              <a:buNone/>
            </a:pPr>
            <a:r>
              <a:rPr lang="en-US" altLang="zh-CN" sz="1800" dirty="0" smtClean="0">
                <a:latin typeface="+mn-ea"/>
              </a:rPr>
              <a:t>                   ——2014</a:t>
            </a:r>
            <a:r>
              <a:rPr lang="zh-CN" altLang="en-US" sz="1800" dirty="0" smtClean="0">
                <a:latin typeface="+mn-ea"/>
              </a:rPr>
              <a:t>年</a:t>
            </a:r>
            <a:r>
              <a:rPr lang="en-US" altLang="zh-CN" sz="1800" dirty="0" smtClean="0">
                <a:latin typeface="+mn-ea"/>
              </a:rPr>
              <a:t>11</a:t>
            </a:r>
            <a:r>
              <a:rPr lang="zh-CN" altLang="en-US" sz="1800" dirty="0" smtClean="0">
                <a:latin typeface="+mn-ea"/>
              </a:rPr>
              <a:t>月就已连续工作满</a:t>
            </a:r>
            <a:r>
              <a:rPr lang="en-US" altLang="zh-CN" sz="1800" dirty="0" smtClean="0">
                <a:latin typeface="+mn-ea"/>
              </a:rPr>
              <a:t>12</a:t>
            </a:r>
            <a:r>
              <a:rPr lang="zh-CN" altLang="en-US" sz="1800" dirty="0" smtClean="0">
                <a:latin typeface="+mn-ea"/>
              </a:rPr>
              <a:t>个月，可享受年休假</a:t>
            </a:r>
            <a:endParaRPr lang="en-US" altLang="zh-CN" sz="1800" dirty="0" smtClean="0">
              <a:latin typeface="+mn-ea"/>
            </a:endParaRPr>
          </a:p>
          <a:p>
            <a:pPr>
              <a:buNone/>
            </a:pPr>
            <a:r>
              <a:rPr lang="en-US" sz="1800" dirty="0" smtClean="0"/>
              <a:t>2013</a:t>
            </a:r>
            <a:r>
              <a:rPr lang="zh-CN" altLang="en-US" sz="1800" dirty="0" smtClean="0"/>
              <a:t>年</a:t>
            </a:r>
            <a:r>
              <a:rPr lang="en-US" sz="1800" dirty="0" smtClean="0"/>
              <a:t>3</a:t>
            </a:r>
            <a:r>
              <a:rPr lang="zh-CN" altLang="en-US" sz="1800" dirty="0" smtClean="0"/>
              <a:t>月至</a:t>
            </a:r>
            <a:r>
              <a:rPr lang="en-US" sz="1800" dirty="0" smtClean="0"/>
              <a:t>2014</a:t>
            </a:r>
            <a:r>
              <a:rPr lang="zh-CN" altLang="en-US" sz="1800" dirty="0" smtClean="0"/>
              <a:t>年</a:t>
            </a:r>
            <a:r>
              <a:rPr lang="en-US" sz="1800" dirty="0" smtClean="0"/>
              <a:t>10</a:t>
            </a:r>
            <a:r>
              <a:rPr lang="zh-CN" altLang="en-US" sz="1800" dirty="0" smtClean="0"/>
              <a:t>月甲单位缴纳社保，</a:t>
            </a:r>
            <a:r>
              <a:rPr lang="en-US" altLang="zh-CN" sz="1800" dirty="0" smtClean="0"/>
              <a:t>2015</a:t>
            </a:r>
            <a:r>
              <a:rPr lang="zh-CN" altLang="en-US" sz="1800" dirty="0" smtClean="0"/>
              <a:t>年</a:t>
            </a:r>
            <a:r>
              <a:rPr lang="en-US" altLang="zh-CN" sz="1800" dirty="0" smtClean="0"/>
              <a:t>1</a:t>
            </a:r>
            <a:r>
              <a:rPr lang="zh-CN" altLang="en-US" sz="1800" dirty="0" smtClean="0"/>
              <a:t>月转入乙单位工作</a:t>
            </a:r>
            <a:endParaRPr lang="en-US" altLang="zh-CN" sz="1800" dirty="0" smtClean="0"/>
          </a:p>
          <a:p>
            <a:pPr>
              <a:buNone/>
            </a:pPr>
            <a:r>
              <a:rPr lang="en-US" altLang="zh-CN" sz="1800" dirty="0" smtClean="0">
                <a:latin typeface="+mn-ea"/>
              </a:rPr>
              <a:t>                   ——</a:t>
            </a:r>
            <a:r>
              <a:rPr lang="zh-CN" altLang="en-US" sz="1800" dirty="0" smtClean="0">
                <a:latin typeface="+mn-ea"/>
              </a:rPr>
              <a:t>存在工作间断，自</a:t>
            </a:r>
            <a:r>
              <a:rPr lang="en-US" altLang="zh-CN" sz="1800" dirty="0" smtClean="0">
                <a:latin typeface="+mn-ea"/>
              </a:rPr>
              <a:t>2015</a:t>
            </a:r>
            <a:r>
              <a:rPr lang="zh-CN" altLang="en-US" sz="1800" dirty="0" smtClean="0">
                <a:latin typeface="+mn-ea"/>
              </a:rPr>
              <a:t>年</a:t>
            </a:r>
            <a:r>
              <a:rPr lang="en-US" altLang="zh-CN" sz="1800" dirty="0" smtClean="0">
                <a:latin typeface="+mn-ea"/>
              </a:rPr>
              <a:t>1</a:t>
            </a:r>
            <a:r>
              <a:rPr lang="zh-CN" altLang="en-US" sz="1800" dirty="0" smtClean="0">
                <a:latin typeface="+mn-ea"/>
              </a:rPr>
              <a:t>月重新计算连续工作期间</a:t>
            </a:r>
            <a:endParaRPr lang="en-US" altLang="zh-CN" sz="1800" dirty="0" smtClean="0">
              <a:latin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1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anim calcmode="lin" valueType="num">
                                      <p:cBhvr>
                                        <p:cTn id="1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4" dur="900" decel="100000" fill="hold"/>
                                        <p:tgtEl>
                                          <p:spTgt spid="3">
                                            <p:txEl>
                                              <p:pRg st="2" end="2"/>
                                            </p:txEl>
                                          </p:spTgt>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3">
                                            <p:txEl>
                                              <p:pRg st="2" end="2"/>
                                            </p:txEl>
                                          </p:spTgt>
                                        </p:tgtEl>
                                        <p:attrNameLst>
                                          <p:attrName>ppt_y</p:attrName>
                                        </p:attrNameLst>
                                      </p:cBhvr>
                                      <p:tavLst>
                                        <p:tav tm="0">
                                          <p:val>
                                            <p:strVal val="#ppt_y-.03"/>
                                          </p:val>
                                        </p:tav>
                                        <p:tav tm="100000">
                                          <p:val>
                                            <p:strVal val="#ppt_y"/>
                                          </p:val>
                                        </p:tav>
                                      </p:tavLst>
                                    </p:anim>
                                  </p:childTnLst>
                                </p:cTn>
                              </p:par>
                              <p:par>
                                <p:cTn id="16" presetID="37"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1000"/>
                                        <p:tgtEl>
                                          <p:spTgt spid="3">
                                            <p:txEl>
                                              <p:pRg st="3" end="3"/>
                                            </p:txEl>
                                          </p:spTgt>
                                        </p:tgtEl>
                                      </p:cBhvr>
                                    </p:animEffect>
                                    <p:anim calcmode="lin" valueType="num">
                                      <p:cBhvr>
                                        <p:cTn id="1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0" dur="900" decel="100000" fill="hold"/>
                                        <p:tgtEl>
                                          <p:spTgt spid="3">
                                            <p:txEl>
                                              <p:pRg st="3" end="3"/>
                                            </p:txEl>
                                          </p:spTgt>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3">
                                            <p:txEl>
                                              <p:pRg st="3" end="3"/>
                                            </p:txEl>
                                          </p:spTgt>
                                        </p:tgtEl>
                                        <p:attrNameLst>
                                          <p:attrName>ppt_y</p:attrName>
                                        </p:attrNameLst>
                                      </p:cBhvr>
                                      <p:tavLst>
                                        <p:tav tm="0">
                                          <p:val>
                                            <p:strVal val="#ppt_y-.03"/>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blinds(horizontal)">
                                      <p:cBhvr>
                                        <p:cTn id="26" dur="500"/>
                                        <p:tgtEl>
                                          <p:spTgt spid="3">
                                            <p:txEl>
                                              <p:pRg st="4" end="4"/>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4" presetClass="entr" presetSubtype="0"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from="(-#ppt_w/2)" to="(#ppt_x)" calcmode="lin" valueType="num">
                                      <p:cBhvr>
                                        <p:cTn id="31" dur="600" fill="hold">
                                          <p:stCondLst>
                                            <p:cond delay="0"/>
                                          </p:stCondLst>
                                        </p:cTn>
                                        <p:tgtEl>
                                          <p:spTgt spid="3">
                                            <p:txEl>
                                              <p:pRg st="5" end="5"/>
                                            </p:txEl>
                                          </p:spTgt>
                                        </p:tgtEl>
                                        <p:attrNameLst>
                                          <p:attrName>ppt_x</p:attrName>
                                        </p:attrNameLst>
                                      </p:cBhvr>
                                    </p:anim>
                                    <p:anim from="0" to="-1.0" calcmode="lin" valueType="num">
                                      <p:cBhvr>
                                        <p:cTn id="32" dur="200" decel="50000" autoRev="1" fill="hold">
                                          <p:stCondLst>
                                            <p:cond delay="600"/>
                                          </p:stCondLst>
                                        </p:cTn>
                                        <p:tgtEl>
                                          <p:spTgt spid="3">
                                            <p:txEl>
                                              <p:pRg st="5" end="5"/>
                                            </p:txEl>
                                          </p:spTgt>
                                        </p:tgtEl>
                                        <p:attrNameLst>
                                          <p:attrName>xshear</p:attrName>
                                        </p:attrNameLst>
                                      </p:cBhvr>
                                    </p:anim>
                                    <p:animScale>
                                      <p:cBhvr>
                                        <p:cTn id="33" dur="200" decel="100000" autoRev="1" fill="hold">
                                          <p:stCondLst>
                                            <p:cond delay="600"/>
                                          </p:stCondLst>
                                        </p:cTn>
                                        <p:tgtEl>
                                          <p:spTgt spid="3">
                                            <p:txEl>
                                              <p:pRg st="5" end="5"/>
                                            </p:txEl>
                                          </p:spTgt>
                                        </p:tgtEl>
                                      </p:cBhvr>
                                      <p:from x="100000" y="100000"/>
                                      <p:to x="80000" y="100000"/>
                                    </p:animScale>
                                    <p:anim by="(#ppt_h/3+#ppt_w*0.1)" calcmode="lin" valueType="num">
                                      <p:cBhvr additive="sum">
                                        <p:cTn id="34" dur="200" decel="100000" autoRev="1" fill="hold">
                                          <p:stCondLst>
                                            <p:cond delay="600"/>
                                          </p:stCondLst>
                                        </p:cTn>
                                        <p:tgtEl>
                                          <p:spTgt spid="3">
                                            <p:txEl>
                                              <p:pRg st="5" end="5"/>
                                            </p:txEl>
                                          </p:spTgt>
                                        </p:tgtEl>
                                        <p:attrNameLst>
                                          <p:attrName>ppt_x</p:attrName>
                                        </p:attrNameLst>
                                      </p:cBhvr>
                                    </p:anim>
                                  </p:childTnLst>
                                </p:cTn>
                              </p:par>
                              <p:par>
                                <p:cTn id="35" presetID="34" presetClass="entr" presetSubtype="0" fill="hold" nodeType="with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from="(-#ppt_w/2)" to="(#ppt_x)" calcmode="lin" valueType="num">
                                      <p:cBhvr>
                                        <p:cTn id="37" dur="600" fill="hold">
                                          <p:stCondLst>
                                            <p:cond delay="0"/>
                                          </p:stCondLst>
                                        </p:cTn>
                                        <p:tgtEl>
                                          <p:spTgt spid="3">
                                            <p:txEl>
                                              <p:pRg st="6" end="6"/>
                                            </p:txEl>
                                          </p:spTgt>
                                        </p:tgtEl>
                                        <p:attrNameLst>
                                          <p:attrName>ppt_x</p:attrName>
                                        </p:attrNameLst>
                                      </p:cBhvr>
                                    </p:anim>
                                    <p:anim from="0" to="-1.0" calcmode="lin" valueType="num">
                                      <p:cBhvr>
                                        <p:cTn id="38" dur="200" decel="50000" autoRev="1" fill="hold">
                                          <p:stCondLst>
                                            <p:cond delay="600"/>
                                          </p:stCondLst>
                                        </p:cTn>
                                        <p:tgtEl>
                                          <p:spTgt spid="3">
                                            <p:txEl>
                                              <p:pRg st="6" end="6"/>
                                            </p:txEl>
                                          </p:spTgt>
                                        </p:tgtEl>
                                        <p:attrNameLst>
                                          <p:attrName>xshear</p:attrName>
                                        </p:attrNameLst>
                                      </p:cBhvr>
                                    </p:anim>
                                    <p:animScale>
                                      <p:cBhvr>
                                        <p:cTn id="39" dur="200" decel="100000" autoRev="1" fill="hold">
                                          <p:stCondLst>
                                            <p:cond delay="600"/>
                                          </p:stCondLst>
                                        </p:cTn>
                                        <p:tgtEl>
                                          <p:spTgt spid="3">
                                            <p:txEl>
                                              <p:pRg st="6" end="6"/>
                                            </p:txEl>
                                          </p:spTgt>
                                        </p:tgtEl>
                                      </p:cBhvr>
                                      <p:from x="100000" y="100000"/>
                                      <p:to x="80000" y="100000"/>
                                    </p:animScale>
                                    <p:anim by="(#ppt_h/3+#ppt_w*0.1)" calcmode="lin" valueType="num">
                                      <p:cBhvr additive="sum">
                                        <p:cTn id="40" dur="200" decel="100000" autoRev="1" fill="hold">
                                          <p:stCondLst>
                                            <p:cond delay="600"/>
                                          </p:stCondLst>
                                        </p:cTn>
                                        <p:tgtEl>
                                          <p:spTgt spid="3">
                                            <p:txEl>
                                              <p:pRg st="6" end="6"/>
                                            </p:txEl>
                                          </p:spTgt>
                                        </p:tgtEl>
                                        <p:attrNameLst>
                                          <p:attrName>ppt_x</p:attrName>
                                        </p:attrNameLst>
                                      </p:cBhvr>
                                    </p:anim>
                                  </p:childTnLst>
                                </p:cTn>
                              </p:par>
                            </p:childTnLst>
                          </p:cTn>
                        </p:par>
                      </p:childTnLst>
                    </p:cTn>
                  </p:par>
                  <p:par>
                    <p:cTn id="41" fill="hold">
                      <p:stCondLst>
                        <p:cond delay="indefinite"/>
                      </p:stCondLst>
                      <p:childTnLst>
                        <p:par>
                          <p:cTn id="42" fill="hold">
                            <p:stCondLst>
                              <p:cond delay="0"/>
                            </p:stCondLst>
                            <p:childTnLst>
                              <p:par>
                                <p:cTn id="43" presetID="34" presetClass="entr" presetSubtype="0" fill="hold" nodeType="clickEffect">
                                  <p:stCondLst>
                                    <p:cond delay="0"/>
                                  </p:stCondLst>
                                  <p:childTnLst>
                                    <p:set>
                                      <p:cBhvr>
                                        <p:cTn id="44" dur="1" fill="hold">
                                          <p:stCondLst>
                                            <p:cond delay="0"/>
                                          </p:stCondLst>
                                        </p:cTn>
                                        <p:tgtEl>
                                          <p:spTgt spid="3">
                                            <p:txEl>
                                              <p:pRg st="7" end="7"/>
                                            </p:txEl>
                                          </p:spTgt>
                                        </p:tgtEl>
                                        <p:attrNameLst>
                                          <p:attrName>style.visibility</p:attrName>
                                        </p:attrNameLst>
                                      </p:cBhvr>
                                      <p:to>
                                        <p:strVal val="visible"/>
                                      </p:to>
                                    </p:set>
                                    <p:anim from="(-#ppt_w/2)" to="(#ppt_x)" calcmode="lin" valueType="num">
                                      <p:cBhvr>
                                        <p:cTn id="45" dur="600" fill="hold">
                                          <p:stCondLst>
                                            <p:cond delay="0"/>
                                          </p:stCondLst>
                                        </p:cTn>
                                        <p:tgtEl>
                                          <p:spTgt spid="3">
                                            <p:txEl>
                                              <p:pRg st="7" end="7"/>
                                            </p:txEl>
                                          </p:spTgt>
                                        </p:tgtEl>
                                        <p:attrNameLst>
                                          <p:attrName>ppt_x</p:attrName>
                                        </p:attrNameLst>
                                      </p:cBhvr>
                                    </p:anim>
                                    <p:anim from="0" to="-1.0" calcmode="lin" valueType="num">
                                      <p:cBhvr>
                                        <p:cTn id="46" dur="200" decel="50000" autoRev="1" fill="hold">
                                          <p:stCondLst>
                                            <p:cond delay="600"/>
                                          </p:stCondLst>
                                        </p:cTn>
                                        <p:tgtEl>
                                          <p:spTgt spid="3">
                                            <p:txEl>
                                              <p:pRg st="7" end="7"/>
                                            </p:txEl>
                                          </p:spTgt>
                                        </p:tgtEl>
                                        <p:attrNameLst>
                                          <p:attrName>xshear</p:attrName>
                                        </p:attrNameLst>
                                      </p:cBhvr>
                                    </p:anim>
                                    <p:animScale>
                                      <p:cBhvr>
                                        <p:cTn id="47" dur="200" decel="100000" autoRev="1" fill="hold">
                                          <p:stCondLst>
                                            <p:cond delay="600"/>
                                          </p:stCondLst>
                                        </p:cTn>
                                        <p:tgtEl>
                                          <p:spTgt spid="3">
                                            <p:txEl>
                                              <p:pRg st="7" end="7"/>
                                            </p:txEl>
                                          </p:spTgt>
                                        </p:tgtEl>
                                      </p:cBhvr>
                                      <p:from x="100000" y="100000"/>
                                      <p:to x="80000" y="100000"/>
                                    </p:animScale>
                                    <p:anim by="(#ppt_h/3+#ppt_w*0.1)" calcmode="lin" valueType="num">
                                      <p:cBhvr additive="sum">
                                        <p:cTn id="48" dur="200" decel="100000" autoRev="1" fill="hold">
                                          <p:stCondLst>
                                            <p:cond delay="600"/>
                                          </p:stCondLst>
                                        </p:cTn>
                                        <p:tgtEl>
                                          <p:spTgt spid="3">
                                            <p:txEl>
                                              <p:pRg st="7" end="7"/>
                                            </p:txEl>
                                          </p:spTgt>
                                        </p:tgtEl>
                                        <p:attrNameLst>
                                          <p:attrName>ppt_x</p:attrName>
                                        </p:attrNameLst>
                                      </p:cBhvr>
                                    </p:anim>
                                  </p:childTnLst>
                                </p:cTn>
                              </p:par>
                              <p:par>
                                <p:cTn id="49" presetID="34" presetClass="entr" presetSubtype="0" fill="hold" nodeType="withEffect">
                                  <p:stCondLst>
                                    <p:cond delay="0"/>
                                  </p:stCondLst>
                                  <p:childTnLst>
                                    <p:set>
                                      <p:cBhvr>
                                        <p:cTn id="50" dur="1" fill="hold">
                                          <p:stCondLst>
                                            <p:cond delay="0"/>
                                          </p:stCondLst>
                                        </p:cTn>
                                        <p:tgtEl>
                                          <p:spTgt spid="3">
                                            <p:txEl>
                                              <p:pRg st="8" end="8"/>
                                            </p:txEl>
                                          </p:spTgt>
                                        </p:tgtEl>
                                        <p:attrNameLst>
                                          <p:attrName>style.visibility</p:attrName>
                                        </p:attrNameLst>
                                      </p:cBhvr>
                                      <p:to>
                                        <p:strVal val="visible"/>
                                      </p:to>
                                    </p:set>
                                    <p:anim from="(-#ppt_w/2)" to="(#ppt_x)" calcmode="lin" valueType="num">
                                      <p:cBhvr>
                                        <p:cTn id="51" dur="600" fill="hold">
                                          <p:stCondLst>
                                            <p:cond delay="0"/>
                                          </p:stCondLst>
                                        </p:cTn>
                                        <p:tgtEl>
                                          <p:spTgt spid="3">
                                            <p:txEl>
                                              <p:pRg st="8" end="8"/>
                                            </p:txEl>
                                          </p:spTgt>
                                        </p:tgtEl>
                                        <p:attrNameLst>
                                          <p:attrName>ppt_x</p:attrName>
                                        </p:attrNameLst>
                                      </p:cBhvr>
                                    </p:anim>
                                    <p:anim from="0" to="-1.0" calcmode="lin" valueType="num">
                                      <p:cBhvr>
                                        <p:cTn id="52" dur="200" decel="50000" autoRev="1" fill="hold">
                                          <p:stCondLst>
                                            <p:cond delay="600"/>
                                          </p:stCondLst>
                                        </p:cTn>
                                        <p:tgtEl>
                                          <p:spTgt spid="3">
                                            <p:txEl>
                                              <p:pRg st="8" end="8"/>
                                            </p:txEl>
                                          </p:spTgt>
                                        </p:tgtEl>
                                        <p:attrNameLst>
                                          <p:attrName>xshear</p:attrName>
                                        </p:attrNameLst>
                                      </p:cBhvr>
                                    </p:anim>
                                    <p:animScale>
                                      <p:cBhvr>
                                        <p:cTn id="53" dur="200" decel="100000" autoRev="1" fill="hold">
                                          <p:stCondLst>
                                            <p:cond delay="600"/>
                                          </p:stCondLst>
                                        </p:cTn>
                                        <p:tgtEl>
                                          <p:spTgt spid="3">
                                            <p:txEl>
                                              <p:pRg st="8" end="8"/>
                                            </p:txEl>
                                          </p:spTgt>
                                        </p:tgtEl>
                                      </p:cBhvr>
                                      <p:from x="100000" y="100000"/>
                                      <p:to x="80000" y="100000"/>
                                    </p:animScale>
                                    <p:anim by="(#ppt_h/3+#ppt_w*0.1)" calcmode="lin" valueType="num">
                                      <p:cBhvr additive="sum">
                                        <p:cTn id="54" dur="200" decel="100000" autoRev="1" fill="hold">
                                          <p:stCondLst>
                                            <p:cond delay="600"/>
                                          </p:stCondLst>
                                        </p:cTn>
                                        <p:tgtEl>
                                          <p:spTgt spid="3">
                                            <p:txEl>
                                              <p:pRg st="8" end="8"/>
                                            </p:txEl>
                                          </p:spTgt>
                                        </p:tgtEl>
                                        <p:attrNameLst>
                                          <p:attrName>ppt_x</p:attrName>
                                        </p:attrNameLst>
                                      </p:cBhvr>
                                    </p:anim>
                                  </p:childTnLst>
                                </p:cTn>
                              </p:par>
                            </p:childTnLst>
                          </p:cTn>
                        </p:par>
                      </p:childTnLst>
                    </p:cTn>
                  </p:par>
                  <p:par>
                    <p:cTn id="55" fill="hold">
                      <p:stCondLst>
                        <p:cond delay="indefinite"/>
                      </p:stCondLst>
                      <p:childTnLst>
                        <p:par>
                          <p:cTn id="56" fill="hold">
                            <p:stCondLst>
                              <p:cond delay="0"/>
                            </p:stCondLst>
                            <p:childTnLst>
                              <p:par>
                                <p:cTn id="57" presetID="34" presetClass="entr" presetSubtype="0" fill="hold" nodeType="clickEffect">
                                  <p:stCondLst>
                                    <p:cond delay="0"/>
                                  </p:stCondLst>
                                  <p:childTnLst>
                                    <p:set>
                                      <p:cBhvr>
                                        <p:cTn id="58" dur="1" fill="hold">
                                          <p:stCondLst>
                                            <p:cond delay="0"/>
                                          </p:stCondLst>
                                        </p:cTn>
                                        <p:tgtEl>
                                          <p:spTgt spid="3">
                                            <p:txEl>
                                              <p:pRg st="9" end="9"/>
                                            </p:txEl>
                                          </p:spTgt>
                                        </p:tgtEl>
                                        <p:attrNameLst>
                                          <p:attrName>style.visibility</p:attrName>
                                        </p:attrNameLst>
                                      </p:cBhvr>
                                      <p:to>
                                        <p:strVal val="visible"/>
                                      </p:to>
                                    </p:set>
                                    <p:anim from="(-#ppt_w/2)" to="(#ppt_x)" calcmode="lin" valueType="num">
                                      <p:cBhvr>
                                        <p:cTn id="59" dur="600" fill="hold">
                                          <p:stCondLst>
                                            <p:cond delay="0"/>
                                          </p:stCondLst>
                                        </p:cTn>
                                        <p:tgtEl>
                                          <p:spTgt spid="3">
                                            <p:txEl>
                                              <p:pRg st="9" end="9"/>
                                            </p:txEl>
                                          </p:spTgt>
                                        </p:tgtEl>
                                        <p:attrNameLst>
                                          <p:attrName>ppt_x</p:attrName>
                                        </p:attrNameLst>
                                      </p:cBhvr>
                                    </p:anim>
                                    <p:anim from="0" to="-1.0" calcmode="lin" valueType="num">
                                      <p:cBhvr>
                                        <p:cTn id="60" dur="200" decel="50000" autoRev="1" fill="hold">
                                          <p:stCondLst>
                                            <p:cond delay="600"/>
                                          </p:stCondLst>
                                        </p:cTn>
                                        <p:tgtEl>
                                          <p:spTgt spid="3">
                                            <p:txEl>
                                              <p:pRg st="9" end="9"/>
                                            </p:txEl>
                                          </p:spTgt>
                                        </p:tgtEl>
                                        <p:attrNameLst>
                                          <p:attrName>xshear</p:attrName>
                                        </p:attrNameLst>
                                      </p:cBhvr>
                                    </p:anim>
                                    <p:animScale>
                                      <p:cBhvr>
                                        <p:cTn id="61" dur="200" decel="100000" autoRev="1" fill="hold">
                                          <p:stCondLst>
                                            <p:cond delay="600"/>
                                          </p:stCondLst>
                                        </p:cTn>
                                        <p:tgtEl>
                                          <p:spTgt spid="3">
                                            <p:txEl>
                                              <p:pRg st="9" end="9"/>
                                            </p:txEl>
                                          </p:spTgt>
                                        </p:tgtEl>
                                      </p:cBhvr>
                                      <p:from x="100000" y="100000"/>
                                      <p:to x="80000" y="100000"/>
                                    </p:animScale>
                                    <p:anim by="(#ppt_h/3+#ppt_w*0.1)" calcmode="lin" valueType="num">
                                      <p:cBhvr additive="sum">
                                        <p:cTn id="62" dur="200" decel="100000" autoRev="1" fill="hold">
                                          <p:stCondLst>
                                            <p:cond delay="600"/>
                                          </p:stCondLst>
                                        </p:cTn>
                                        <p:tgtEl>
                                          <p:spTgt spid="3">
                                            <p:txEl>
                                              <p:pRg st="9" end="9"/>
                                            </p:txEl>
                                          </p:spTgt>
                                        </p:tgtEl>
                                        <p:attrNameLst>
                                          <p:attrName>ppt_x</p:attrName>
                                        </p:attrNameLst>
                                      </p:cBhvr>
                                    </p:anim>
                                  </p:childTnLst>
                                </p:cTn>
                              </p:par>
                              <p:par>
                                <p:cTn id="63" presetID="34" presetClass="entr" presetSubtype="0" fill="hold" nodeType="withEffect">
                                  <p:stCondLst>
                                    <p:cond delay="0"/>
                                  </p:stCondLst>
                                  <p:childTnLst>
                                    <p:set>
                                      <p:cBhvr>
                                        <p:cTn id="64" dur="1" fill="hold">
                                          <p:stCondLst>
                                            <p:cond delay="0"/>
                                          </p:stCondLst>
                                        </p:cTn>
                                        <p:tgtEl>
                                          <p:spTgt spid="3">
                                            <p:txEl>
                                              <p:pRg st="10" end="10"/>
                                            </p:txEl>
                                          </p:spTgt>
                                        </p:tgtEl>
                                        <p:attrNameLst>
                                          <p:attrName>style.visibility</p:attrName>
                                        </p:attrNameLst>
                                      </p:cBhvr>
                                      <p:to>
                                        <p:strVal val="visible"/>
                                      </p:to>
                                    </p:set>
                                    <p:anim from="(-#ppt_w/2)" to="(#ppt_x)" calcmode="lin" valueType="num">
                                      <p:cBhvr>
                                        <p:cTn id="65" dur="600" fill="hold">
                                          <p:stCondLst>
                                            <p:cond delay="0"/>
                                          </p:stCondLst>
                                        </p:cTn>
                                        <p:tgtEl>
                                          <p:spTgt spid="3">
                                            <p:txEl>
                                              <p:pRg st="10" end="10"/>
                                            </p:txEl>
                                          </p:spTgt>
                                        </p:tgtEl>
                                        <p:attrNameLst>
                                          <p:attrName>ppt_x</p:attrName>
                                        </p:attrNameLst>
                                      </p:cBhvr>
                                    </p:anim>
                                    <p:anim from="0" to="-1.0" calcmode="lin" valueType="num">
                                      <p:cBhvr>
                                        <p:cTn id="66" dur="200" decel="50000" autoRev="1" fill="hold">
                                          <p:stCondLst>
                                            <p:cond delay="600"/>
                                          </p:stCondLst>
                                        </p:cTn>
                                        <p:tgtEl>
                                          <p:spTgt spid="3">
                                            <p:txEl>
                                              <p:pRg st="10" end="10"/>
                                            </p:txEl>
                                          </p:spTgt>
                                        </p:tgtEl>
                                        <p:attrNameLst>
                                          <p:attrName>xshear</p:attrName>
                                        </p:attrNameLst>
                                      </p:cBhvr>
                                    </p:anim>
                                    <p:animScale>
                                      <p:cBhvr>
                                        <p:cTn id="67" dur="200" decel="100000" autoRev="1" fill="hold">
                                          <p:stCondLst>
                                            <p:cond delay="600"/>
                                          </p:stCondLst>
                                        </p:cTn>
                                        <p:tgtEl>
                                          <p:spTgt spid="3">
                                            <p:txEl>
                                              <p:pRg st="10" end="10"/>
                                            </p:txEl>
                                          </p:spTgt>
                                        </p:tgtEl>
                                      </p:cBhvr>
                                      <p:from x="100000" y="100000"/>
                                      <p:to x="80000" y="100000"/>
                                    </p:animScale>
                                    <p:anim by="(#ppt_h/3+#ppt_w*0.1)" calcmode="lin" valueType="num">
                                      <p:cBhvr additive="sum">
                                        <p:cTn id="68" dur="200" decel="100000" autoRev="1" fill="hold">
                                          <p:stCondLst>
                                            <p:cond delay="600"/>
                                          </p:stCondLst>
                                        </p:cTn>
                                        <p:tgtEl>
                                          <p:spTgt spid="3">
                                            <p:txEl>
                                              <p:pRg st="10" end="10"/>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pPr algn="l"/>
            <a:r>
              <a:rPr lang="zh-CN" altLang="en-US" dirty="0" smtClean="0">
                <a:latin typeface="方正粗圆简体" pitchFamily="65" charset="-122"/>
                <a:ea typeface="方正粗圆简体" pitchFamily="65" charset="-122"/>
              </a:rPr>
              <a:t>主体问题（第十三条至第二十一条）</a:t>
            </a:r>
            <a:endParaRPr lang="zh-CN" altLang="en-US" dirty="0">
              <a:latin typeface="方正粗圆简体" pitchFamily="65" charset="-122"/>
              <a:ea typeface="方正粗圆简体" pitchFamily="65" charset="-122"/>
            </a:endParaRPr>
          </a:p>
        </p:txBody>
      </p:sp>
      <p:sp>
        <p:nvSpPr>
          <p:cNvPr id="3" name="内容占位符 2"/>
          <p:cNvSpPr>
            <a:spLocks noGrp="1"/>
          </p:cNvSpPr>
          <p:nvPr>
            <p:ph idx="1"/>
          </p:nvPr>
        </p:nvSpPr>
        <p:spPr>
          <a:xfrm>
            <a:off x="457200" y="1333500"/>
            <a:ext cx="8229600" cy="4238644"/>
          </a:xfrm>
        </p:spPr>
        <p:txBody>
          <a:bodyPr>
            <a:normAutofit/>
          </a:bodyPr>
          <a:lstStyle/>
          <a:p>
            <a:pPr>
              <a:buNone/>
            </a:pPr>
            <a:r>
              <a:rPr lang="zh-CN" altLang="en-US" sz="3000" dirty="0" smtClean="0">
                <a:latin typeface="华文中宋" pitchFamily="2" charset="-122"/>
                <a:ea typeface="华文中宋" pitchFamily="2" charset="-122"/>
              </a:rPr>
              <a:t>一、第十九条（修改条款）</a:t>
            </a:r>
            <a:endParaRPr lang="en-US" altLang="zh-CN" sz="3000" dirty="0" smtClean="0">
              <a:latin typeface="华文中宋" pitchFamily="2" charset="-122"/>
              <a:ea typeface="华文中宋" pitchFamily="2" charset="-122"/>
            </a:endParaRPr>
          </a:p>
          <a:p>
            <a:pPr>
              <a:buFont typeface="Wingdings" pitchFamily="2" charset="2"/>
              <a:buChar char="Ø"/>
            </a:pPr>
            <a:r>
              <a:rPr lang="zh-CN" altLang="en-US" sz="2400" dirty="0" smtClean="0">
                <a:latin typeface="华文楷体" pitchFamily="2" charset="-122"/>
                <a:ea typeface="华文楷体" pitchFamily="2" charset="-122"/>
              </a:rPr>
              <a:t>最高院</a:t>
            </a:r>
            <a:r>
              <a:rPr lang="en-US" altLang="zh-CN" sz="2400" dirty="0" smtClean="0">
                <a:latin typeface="华文楷体" pitchFamily="2" charset="-122"/>
                <a:ea typeface="华文楷体" pitchFamily="2" charset="-122"/>
              </a:rPr>
              <a:t>《</a:t>
            </a:r>
            <a:r>
              <a:rPr lang="zh-CN" altLang="en-US" sz="2400" dirty="0" smtClean="0">
                <a:latin typeface="华文楷体" pitchFamily="2" charset="-122"/>
                <a:ea typeface="华文楷体" pitchFamily="2" charset="-122"/>
              </a:rPr>
              <a:t>关于适用民事诉讼法解释</a:t>
            </a:r>
            <a:r>
              <a:rPr lang="en-US" altLang="zh-CN" sz="2400" dirty="0" smtClean="0">
                <a:latin typeface="华文楷体" pitchFamily="2" charset="-122"/>
                <a:ea typeface="华文楷体" pitchFamily="2" charset="-122"/>
              </a:rPr>
              <a:t>》</a:t>
            </a:r>
            <a:r>
              <a:rPr lang="zh-CN" altLang="en-US" sz="2400" dirty="0" smtClean="0">
                <a:latin typeface="华文楷体" pitchFamily="2" charset="-122"/>
                <a:ea typeface="华文楷体" pitchFamily="2" charset="-122"/>
              </a:rPr>
              <a:t>第六十四条</a:t>
            </a:r>
            <a:endParaRPr lang="en-US" altLang="zh-CN" sz="2400" dirty="0" smtClean="0">
              <a:latin typeface="华文楷体" pitchFamily="2" charset="-122"/>
              <a:ea typeface="华文楷体" pitchFamily="2" charset="-122"/>
            </a:endParaRPr>
          </a:p>
          <a:p>
            <a:pPr>
              <a:buFont typeface="Wingdings" pitchFamily="2" charset="2"/>
              <a:buChar char="Ø"/>
            </a:pPr>
            <a:r>
              <a:rPr lang="zh-CN" altLang="en-US" sz="2400" dirty="0" smtClean="0">
                <a:latin typeface="华文楷体" pitchFamily="2" charset="-122"/>
                <a:ea typeface="华文楷体" pitchFamily="2" charset="-122"/>
              </a:rPr>
              <a:t>未经清算即注销：该企业 →清算义务人</a:t>
            </a:r>
            <a:endParaRPr lang="en-US" altLang="zh-CN" sz="2400" dirty="0" smtClean="0">
              <a:latin typeface="华文楷体" pitchFamily="2" charset="-122"/>
              <a:ea typeface="华文楷体" pitchFamily="2" charset="-122"/>
            </a:endParaRPr>
          </a:p>
          <a:p>
            <a:pPr>
              <a:buFont typeface="Wingdings" pitchFamily="2" charset="2"/>
              <a:buChar char="Ø"/>
            </a:pPr>
            <a:r>
              <a:rPr lang="zh-CN" altLang="en-US" sz="2400" dirty="0" smtClean="0">
                <a:latin typeface="华文楷体" pitchFamily="2" charset="-122"/>
                <a:ea typeface="华文楷体" pitchFamily="2" charset="-122"/>
              </a:rPr>
              <a:t>增加承诺承担责任的第三人为当事人</a:t>
            </a:r>
            <a:endParaRPr lang="en-US" altLang="zh-CN" sz="2400" dirty="0" smtClean="0">
              <a:latin typeface="华文楷体" pitchFamily="2" charset="-122"/>
              <a:ea typeface="华文楷体" pitchFamily="2" charset="-122"/>
            </a:endParaRPr>
          </a:p>
          <a:p>
            <a:pPr>
              <a:buFont typeface="Wingdings" pitchFamily="2" charset="2"/>
              <a:buChar char="Ø"/>
            </a:pPr>
            <a:endParaRPr lang="zh-CN" altLang="en-US" sz="2400" dirty="0" smtClean="0">
              <a:latin typeface="华文楷体" pitchFamily="2" charset="-122"/>
              <a:ea typeface="华文楷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1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1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357170"/>
            <a:ext cx="8229600" cy="952500"/>
          </a:xfrm>
        </p:spPr>
        <p:txBody>
          <a:bodyPr>
            <a:normAutofit fontScale="90000"/>
          </a:bodyPr>
          <a:lstStyle/>
          <a:p>
            <a:pPr algn="l"/>
            <a:r>
              <a:rPr lang="zh-CN" altLang="en-US" dirty="0" smtClean="0">
                <a:latin typeface="方正粗圆简体" pitchFamily="65" charset="-122"/>
                <a:ea typeface="方正粗圆简体" pitchFamily="65" charset="-122"/>
              </a:rPr>
              <a:t>其他实体问题（第一百条至第一百一十四条）</a:t>
            </a:r>
            <a:endParaRPr lang="zh-CN" altLang="en-US" dirty="0">
              <a:latin typeface="方正粗圆简体" pitchFamily="65" charset="-122"/>
              <a:ea typeface="方正粗圆简体" pitchFamily="65" charset="-122"/>
            </a:endParaRPr>
          </a:p>
        </p:txBody>
      </p:sp>
      <p:sp>
        <p:nvSpPr>
          <p:cNvPr id="3" name="内容占位符 2"/>
          <p:cNvSpPr>
            <a:spLocks noGrp="1"/>
          </p:cNvSpPr>
          <p:nvPr>
            <p:ph idx="1"/>
          </p:nvPr>
        </p:nvSpPr>
        <p:spPr>
          <a:xfrm>
            <a:off x="428596" y="1476356"/>
            <a:ext cx="8229600" cy="4595854"/>
          </a:xfrm>
        </p:spPr>
        <p:txBody>
          <a:bodyPr>
            <a:normAutofit/>
          </a:bodyPr>
          <a:lstStyle/>
          <a:p>
            <a:pPr>
              <a:buNone/>
            </a:pPr>
            <a:r>
              <a:rPr lang="zh-CN" altLang="en-US" sz="3000" dirty="0" smtClean="0">
                <a:latin typeface="华文中宋" pitchFamily="2" charset="-122"/>
                <a:ea typeface="华文中宋" pitchFamily="2" charset="-122"/>
              </a:rPr>
              <a:t>六、第一百零九条（新增条款）</a:t>
            </a:r>
            <a:endParaRPr lang="en-US" altLang="zh-CN" sz="3000" dirty="0" smtClean="0">
              <a:latin typeface="华文中宋" pitchFamily="2" charset="-122"/>
              <a:ea typeface="华文中宋" pitchFamily="2" charset="-122"/>
            </a:endParaRPr>
          </a:p>
          <a:p>
            <a:pPr>
              <a:buFont typeface="Wingdings" pitchFamily="2" charset="2"/>
              <a:buChar char="Ø"/>
            </a:pPr>
            <a:r>
              <a:rPr lang="zh-CN" altLang="en-US" sz="2400" dirty="0" smtClean="0">
                <a:latin typeface="华文楷体" pitchFamily="2" charset="-122"/>
                <a:ea typeface="华文楷体" pitchFamily="2" charset="-122"/>
              </a:rPr>
              <a:t>证据具体到月，即以月为单位判断有无中断；证据具体到日，以日为单位判断有无中断；</a:t>
            </a:r>
            <a:endParaRPr lang="en-US" altLang="zh-CN" sz="2400" dirty="0" smtClean="0">
              <a:latin typeface="华文楷体" pitchFamily="2" charset="-122"/>
              <a:ea typeface="华文楷体" pitchFamily="2" charset="-122"/>
            </a:endParaRPr>
          </a:p>
          <a:p>
            <a:pPr>
              <a:buFont typeface="Wingdings" pitchFamily="2" charset="2"/>
              <a:buChar char="Ø"/>
            </a:pPr>
            <a:r>
              <a:rPr lang="zh-CN" altLang="en-US" sz="2400" dirty="0" smtClean="0">
                <a:latin typeface="华文楷体" pitchFamily="2" charset="-122"/>
                <a:ea typeface="华文楷体" pitchFamily="2" charset="-122"/>
              </a:rPr>
              <a:t>劳动者对入职前连续工作的情况承担举证责任；</a:t>
            </a:r>
            <a:endParaRPr lang="en-US" altLang="zh-CN" sz="2400" dirty="0" smtClean="0">
              <a:latin typeface="华文楷体" pitchFamily="2" charset="-122"/>
              <a:ea typeface="华文楷体" pitchFamily="2" charset="-122"/>
            </a:endParaRPr>
          </a:p>
          <a:p>
            <a:pPr>
              <a:buFont typeface="Wingdings" pitchFamily="2" charset="2"/>
              <a:buChar char="Ø"/>
            </a:pPr>
            <a:r>
              <a:rPr lang="zh-CN" altLang="en-US" sz="2400" dirty="0" smtClean="0">
                <a:latin typeface="华文楷体" pitchFamily="2" charset="-122"/>
                <a:ea typeface="华文楷体" pitchFamily="2" charset="-122"/>
              </a:rPr>
              <a:t>满</a:t>
            </a:r>
            <a:r>
              <a:rPr lang="en-US" altLang="zh-CN" sz="2400" dirty="0" smtClean="0">
                <a:latin typeface="华文楷体" pitchFamily="2" charset="-122"/>
                <a:ea typeface="华文楷体" pitchFamily="2" charset="-122"/>
              </a:rPr>
              <a:t>12</a:t>
            </a:r>
            <a:r>
              <a:rPr lang="zh-CN" altLang="en-US" sz="2400" dirty="0" smtClean="0">
                <a:latin typeface="华文楷体" pitchFamily="2" charset="-122"/>
                <a:ea typeface="华文楷体" pitchFamily="2" charset="-122"/>
              </a:rPr>
              <a:t>个月的当年度年休假天数按剩余日历天数折算。</a:t>
            </a:r>
            <a:endParaRPr lang="en-US" altLang="zh-CN" sz="2400" dirty="0" smtClean="0">
              <a:latin typeface="华文楷体" pitchFamily="2" charset="-122"/>
              <a:ea typeface="华文楷体" pitchFamily="2" charset="-122"/>
            </a:endParaRPr>
          </a:p>
          <a:p>
            <a:pPr>
              <a:buNone/>
            </a:pPr>
            <a:r>
              <a:rPr lang="en-US" sz="1800" dirty="0" smtClean="0"/>
              <a:t>2012</a:t>
            </a:r>
            <a:r>
              <a:rPr lang="zh-CN" altLang="en-US" sz="1800" dirty="0" smtClean="0"/>
              <a:t>年</a:t>
            </a:r>
            <a:r>
              <a:rPr lang="en-US" sz="1800" dirty="0" smtClean="0"/>
              <a:t>9</a:t>
            </a:r>
            <a:r>
              <a:rPr lang="zh-CN" altLang="en-US" sz="1800" dirty="0" smtClean="0"/>
              <a:t>月</a:t>
            </a:r>
            <a:r>
              <a:rPr lang="en-US" sz="1800" dirty="0" smtClean="0"/>
              <a:t>1</a:t>
            </a:r>
            <a:r>
              <a:rPr lang="zh-CN" altLang="en-US" sz="1800" dirty="0" smtClean="0"/>
              <a:t>日入职，</a:t>
            </a:r>
            <a:r>
              <a:rPr lang="en-US" sz="1800" dirty="0" smtClean="0"/>
              <a:t>2013</a:t>
            </a:r>
            <a:r>
              <a:rPr lang="zh-CN" altLang="en-US" sz="1800" dirty="0" smtClean="0"/>
              <a:t>年</a:t>
            </a:r>
            <a:r>
              <a:rPr lang="en-US" sz="1800" dirty="0" smtClean="0"/>
              <a:t>11</a:t>
            </a:r>
            <a:r>
              <a:rPr lang="zh-CN" altLang="en-US" sz="1800" dirty="0" smtClean="0"/>
              <a:t>月</a:t>
            </a:r>
            <a:r>
              <a:rPr lang="en-US" sz="1800" dirty="0" smtClean="0"/>
              <a:t>1</a:t>
            </a:r>
            <a:r>
              <a:rPr lang="zh-CN" altLang="en-US" sz="1800" dirty="0" smtClean="0"/>
              <a:t>日解除劳动关系，</a:t>
            </a:r>
            <a:r>
              <a:rPr lang="en-US" altLang="zh-CN" sz="1800" dirty="0" smtClean="0"/>
              <a:t>2013</a:t>
            </a:r>
            <a:r>
              <a:rPr lang="zh-CN" altLang="en-US" sz="1800" dirty="0" smtClean="0"/>
              <a:t>年度年休假是多少天？</a:t>
            </a:r>
            <a:endParaRPr lang="en-US" altLang="zh-CN" sz="1800" dirty="0" smtClean="0"/>
          </a:p>
          <a:p>
            <a:r>
              <a:rPr lang="en-US" altLang="zh-CN" sz="1800" dirty="0" smtClean="0">
                <a:latin typeface="+mn-ea"/>
              </a:rPr>
              <a:t>2012</a:t>
            </a:r>
            <a:r>
              <a:rPr lang="zh-CN" altLang="en-US" sz="1800" dirty="0" smtClean="0">
                <a:latin typeface="+mn-ea"/>
              </a:rPr>
              <a:t>年</a:t>
            </a:r>
            <a:r>
              <a:rPr lang="en-US" altLang="zh-CN" sz="1800" dirty="0" smtClean="0">
                <a:latin typeface="+mn-ea"/>
              </a:rPr>
              <a:t>9</a:t>
            </a:r>
            <a:r>
              <a:rPr lang="zh-CN" altLang="en-US" sz="1800" dirty="0" smtClean="0">
                <a:latin typeface="+mn-ea"/>
              </a:rPr>
              <a:t>月</a:t>
            </a:r>
            <a:r>
              <a:rPr lang="en-US" altLang="zh-CN" sz="1800" dirty="0" smtClean="0">
                <a:latin typeface="+mn-ea"/>
              </a:rPr>
              <a:t>1</a:t>
            </a:r>
            <a:r>
              <a:rPr lang="zh-CN" altLang="en-US" sz="1800" dirty="0" smtClean="0">
                <a:latin typeface="+mn-ea"/>
              </a:rPr>
              <a:t>日至</a:t>
            </a:r>
            <a:r>
              <a:rPr lang="en-US" altLang="zh-CN" sz="1800" dirty="0" smtClean="0">
                <a:latin typeface="+mn-ea"/>
              </a:rPr>
              <a:t>2013</a:t>
            </a:r>
            <a:r>
              <a:rPr lang="zh-CN" altLang="en-US" sz="1800" dirty="0" smtClean="0">
                <a:latin typeface="+mn-ea"/>
              </a:rPr>
              <a:t>年</a:t>
            </a:r>
            <a:r>
              <a:rPr lang="en-US" altLang="zh-CN" sz="1800" dirty="0" smtClean="0">
                <a:latin typeface="+mn-ea"/>
              </a:rPr>
              <a:t>8</a:t>
            </a:r>
            <a:r>
              <a:rPr lang="zh-CN" altLang="en-US" sz="1800" dirty="0" smtClean="0">
                <a:latin typeface="+mn-ea"/>
              </a:rPr>
              <a:t>月</a:t>
            </a:r>
            <a:r>
              <a:rPr lang="en-US" altLang="zh-CN" sz="1800" dirty="0" smtClean="0">
                <a:latin typeface="+mn-ea"/>
              </a:rPr>
              <a:t>31</a:t>
            </a:r>
            <a:r>
              <a:rPr lang="zh-CN" altLang="en-US" sz="1800" dirty="0" smtClean="0">
                <a:latin typeface="+mn-ea"/>
              </a:rPr>
              <a:t>日满</a:t>
            </a:r>
            <a:r>
              <a:rPr lang="en-US" altLang="zh-CN" sz="1800" dirty="0" smtClean="0">
                <a:latin typeface="+mn-ea"/>
              </a:rPr>
              <a:t>12</a:t>
            </a:r>
            <a:r>
              <a:rPr lang="zh-CN" altLang="en-US" sz="1800" dirty="0" smtClean="0">
                <a:latin typeface="+mn-ea"/>
              </a:rPr>
              <a:t>个月；</a:t>
            </a:r>
            <a:endParaRPr lang="en-US" altLang="zh-CN" sz="1800" dirty="0" smtClean="0">
              <a:latin typeface="+mn-ea"/>
            </a:endParaRPr>
          </a:p>
          <a:p>
            <a:r>
              <a:rPr lang="en-US" altLang="zh-CN" sz="1800" dirty="0" smtClean="0">
                <a:latin typeface="+mn-ea"/>
              </a:rPr>
              <a:t>2013</a:t>
            </a:r>
            <a:r>
              <a:rPr lang="zh-CN" altLang="en-US" sz="1800" dirty="0" smtClean="0">
                <a:latin typeface="+mn-ea"/>
              </a:rPr>
              <a:t>年</a:t>
            </a:r>
            <a:r>
              <a:rPr lang="en-US" altLang="zh-CN" sz="1800" dirty="0" smtClean="0">
                <a:latin typeface="+mn-ea"/>
              </a:rPr>
              <a:t>9</a:t>
            </a:r>
            <a:r>
              <a:rPr lang="zh-CN" altLang="en-US" sz="1800" dirty="0" smtClean="0">
                <a:latin typeface="+mn-ea"/>
              </a:rPr>
              <a:t>月</a:t>
            </a:r>
            <a:r>
              <a:rPr lang="en-US" altLang="zh-CN" sz="1800" dirty="0" smtClean="0">
                <a:latin typeface="+mn-ea"/>
              </a:rPr>
              <a:t>1</a:t>
            </a:r>
            <a:r>
              <a:rPr lang="zh-CN" altLang="en-US" sz="1800" dirty="0" smtClean="0">
                <a:latin typeface="+mn-ea"/>
              </a:rPr>
              <a:t>日开始可以享受年休假；</a:t>
            </a:r>
            <a:endParaRPr lang="en-US" altLang="zh-CN" sz="1800" dirty="0" smtClean="0">
              <a:latin typeface="+mn-ea"/>
            </a:endParaRPr>
          </a:p>
          <a:p>
            <a:r>
              <a:rPr lang="en-US" altLang="zh-CN" sz="1800" dirty="0" smtClean="0">
                <a:latin typeface="+mn-ea"/>
              </a:rPr>
              <a:t>2013</a:t>
            </a:r>
            <a:r>
              <a:rPr lang="zh-CN" altLang="en-US" sz="1800" dirty="0" smtClean="0">
                <a:latin typeface="+mn-ea"/>
              </a:rPr>
              <a:t>年</a:t>
            </a:r>
            <a:r>
              <a:rPr lang="en-US" altLang="zh-CN" sz="1800" dirty="0" smtClean="0">
                <a:latin typeface="+mn-ea"/>
              </a:rPr>
              <a:t>9</a:t>
            </a:r>
            <a:r>
              <a:rPr lang="zh-CN" altLang="en-US" sz="1800" dirty="0" smtClean="0">
                <a:latin typeface="+mn-ea"/>
              </a:rPr>
              <a:t>月</a:t>
            </a:r>
            <a:r>
              <a:rPr lang="en-US" altLang="zh-CN" sz="1800" dirty="0" smtClean="0">
                <a:latin typeface="+mn-ea"/>
              </a:rPr>
              <a:t>1</a:t>
            </a:r>
            <a:r>
              <a:rPr lang="zh-CN" altLang="en-US" sz="1800" dirty="0" smtClean="0">
                <a:latin typeface="+mn-ea"/>
              </a:rPr>
              <a:t>日至</a:t>
            </a:r>
            <a:r>
              <a:rPr lang="en-US" altLang="zh-CN" sz="1800" dirty="0" smtClean="0">
                <a:latin typeface="+mn-ea"/>
              </a:rPr>
              <a:t>2013</a:t>
            </a:r>
            <a:r>
              <a:rPr lang="zh-CN" altLang="en-US" sz="1800" dirty="0" smtClean="0">
                <a:latin typeface="+mn-ea"/>
              </a:rPr>
              <a:t>年</a:t>
            </a:r>
            <a:r>
              <a:rPr lang="en-US" altLang="zh-CN" sz="1800" dirty="0" smtClean="0">
                <a:latin typeface="+mn-ea"/>
              </a:rPr>
              <a:t>10</a:t>
            </a:r>
            <a:r>
              <a:rPr lang="zh-CN" altLang="en-US" sz="1800" dirty="0" smtClean="0">
                <a:latin typeface="+mn-ea"/>
              </a:rPr>
              <a:t>月</a:t>
            </a:r>
            <a:r>
              <a:rPr lang="en-US" altLang="zh-CN" sz="1800" dirty="0" smtClean="0">
                <a:latin typeface="+mn-ea"/>
              </a:rPr>
              <a:t>31</a:t>
            </a:r>
            <a:r>
              <a:rPr lang="zh-CN" altLang="en-US" sz="1800" dirty="0" smtClean="0">
                <a:latin typeface="+mn-ea"/>
              </a:rPr>
              <a:t>日剩余日历天数为</a:t>
            </a:r>
            <a:r>
              <a:rPr lang="en-US" altLang="zh-CN" sz="1800" dirty="0" smtClean="0">
                <a:latin typeface="+mn-ea"/>
              </a:rPr>
              <a:t>61</a:t>
            </a:r>
            <a:r>
              <a:rPr lang="zh-CN" altLang="en-US" sz="1800" dirty="0" smtClean="0">
                <a:latin typeface="+mn-ea"/>
              </a:rPr>
              <a:t>天；</a:t>
            </a:r>
            <a:endParaRPr lang="en-US" altLang="zh-CN" sz="1800" dirty="0" smtClean="0">
              <a:latin typeface="+mn-ea"/>
            </a:endParaRPr>
          </a:p>
          <a:p>
            <a:r>
              <a:rPr lang="en-US" altLang="zh-CN" sz="1800" dirty="0" smtClean="0">
                <a:latin typeface="+mn-ea"/>
              </a:rPr>
              <a:t>2013</a:t>
            </a:r>
            <a:r>
              <a:rPr lang="zh-CN" altLang="en-US" sz="1800" dirty="0" smtClean="0">
                <a:latin typeface="+mn-ea"/>
              </a:rPr>
              <a:t>年度年休假天数：</a:t>
            </a:r>
            <a:r>
              <a:rPr lang="en-US" altLang="zh-CN" sz="1800" dirty="0" smtClean="0">
                <a:latin typeface="+mn-ea"/>
              </a:rPr>
              <a:t>61 ÷365 ×5=0.83</a:t>
            </a:r>
            <a:r>
              <a:rPr lang="zh-CN" altLang="en-US" sz="1800" dirty="0" smtClean="0">
                <a:latin typeface="+mn-ea"/>
              </a:rPr>
              <a:t>天，不足</a:t>
            </a:r>
            <a:r>
              <a:rPr lang="en-US" altLang="zh-CN" sz="1800" dirty="0" smtClean="0">
                <a:latin typeface="+mn-ea"/>
              </a:rPr>
              <a:t>1</a:t>
            </a:r>
            <a:r>
              <a:rPr lang="zh-CN" altLang="en-US" sz="1800" dirty="0" smtClean="0">
                <a:latin typeface="+mn-ea"/>
              </a:rPr>
              <a:t>天，不享受年休假。</a:t>
            </a:r>
            <a:endParaRPr lang="en-US" altLang="zh-CN" sz="1800" dirty="0" smtClean="0">
              <a:latin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1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1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10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4"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 from="(-#ppt_w/2)" to="(#ppt_x)" calcmode="lin" valueType="num">
                                      <p:cBhvr>
                                        <p:cTn id="22" dur="600" fill="hold">
                                          <p:stCondLst>
                                            <p:cond delay="0"/>
                                          </p:stCondLst>
                                        </p:cTn>
                                        <p:tgtEl>
                                          <p:spTgt spid="3">
                                            <p:txEl>
                                              <p:pRg st="4" end="4"/>
                                            </p:txEl>
                                          </p:spTgt>
                                        </p:tgtEl>
                                        <p:attrNameLst>
                                          <p:attrName>ppt_x</p:attrName>
                                        </p:attrNameLst>
                                      </p:cBhvr>
                                    </p:anim>
                                    <p:anim from="0" to="-1.0" calcmode="lin" valueType="num">
                                      <p:cBhvr>
                                        <p:cTn id="23" dur="200" decel="50000" autoRev="1" fill="hold">
                                          <p:stCondLst>
                                            <p:cond delay="600"/>
                                          </p:stCondLst>
                                        </p:cTn>
                                        <p:tgtEl>
                                          <p:spTgt spid="3">
                                            <p:txEl>
                                              <p:pRg st="4" end="4"/>
                                            </p:txEl>
                                          </p:spTgt>
                                        </p:tgtEl>
                                        <p:attrNameLst>
                                          <p:attrName>xshear</p:attrName>
                                        </p:attrNameLst>
                                      </p:cBhvr>
                                    </p:anim>
                                    <p:animScale>
                                      <p:cBhvr>
                                        <p:cTn id="24" dur="200" decel="100000" autoRev="1" fill="hold">
                                          <p:stCondLst>
                                            <p:cond delay="600"/>
                                          </p:stCondLst>
                                        </p:cTn>
                                        <p:tgtEl>
                                          <p:spTgt spid="3">
                                            <p:txEl>
                                              <p:pRg st="4" end="4"/>
                                            </p:txEl>
                                          </p:spTgt>
                                        </p:tgtEl>
                                      </p:cBhvr>
                                      <p:from x="100000" y="100000"/>
                                      <p:to x="80000" y="100000"/>
                                    </p:animScale>
                                    <p:anim by="(#ppt_h/3+#ppt_w*0.1)" calcmode="lin" valueType="num">
                                      <p:cBhvr additive="sum">
                                        <p:cTn id="25" dur="200" decel="100000" autoRev="1" fill="hold">
                                          <p:stCondLst>
                                            <p:cond delay="600"/>
                                          </p:stCondLst>
                                        </p:cTn>
                                        <p:tgtEl>
                                          <p:spTgt spid="3">
                                            <p:txEl>
                                              <p:pRg st="4" end="4"/>
                                            </p:txEl>
                                          </p:spTgt>
                                        </p:tgtEl>
                                        <p:attrNameLst>
                                          <p:attrName>ppt_x</p:attrName>
                                        </p:attrNameLst>
                                      </p:cBhvr>
                                    </p:anim>
                                  </p:childTnLst>
                                </p:cTn>
                              </p:par>
                              <p:par>
                                <p:cTn id="26" presetID="34" presetClass="entr" presetSubtype="0" fill="hold" nodeType="with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 from="(-#ppt_w/2)" to="(#ppt_x)" calcmode="lin" valueType="num">
                                      <p:cBhvr>
                                        <p:cTn id="28" dur="600" fill="hold">
                                          <p:stCondLst>
                                            <p:cond delay="0"/>
                                          </p:stCondLst>
                                        </p:cTn>
                                        <p:tgtEl>
                                          <p:spTgt spid="3">
                                            <p:txEl>
                                              <p:pRg st="5" end="5"/>
                                            </p:txEl>
                                          </p:spTgt>
                                        </p:tgtEl>
                                        <p:attrNameLst>
                                          <p:attrName>ppt_x</p:attrName>
                                        </p:attrNameLst>
                                      </p:cBhvr>
                                    </p:anim>
                                    <p:anim from="0" to="-1.0" calcmode="lin" valueType="num">
                                      <p:cBhvr>
                                        <p:cTn id="29" dur="200" decel="50000" autoRev="1" fill="hold">
                                          <p:stCondLst>
                                            <p:cond delay="600"/>
                                          </p:stCondLst>
                                        </p:cTn>
                                        <p:tgtEl>
                                          <p:spTgt spid="3">
                                            <p:txEl>
                                              <p:pRg st="5" end="5"/>
                                            </p:txEl>
                                          </p:spTgt>
                                        </p:tgtEl>
                                        <p:attrNameLst>
                                          <p:attrName>xshear</p:attrName>
                                        </p:attrNameLst>
                                      </p:cBhvr>
                                    </p:anim>
                                    <p:animScale>
                                      <p:cBhvr>
                                        <p:cTn id="30" dur="200" decel="100000" autoRev="1" fill="hold">
                                          <p:stCondLst>
                                            <p:cond delay="600"/>
                                          </p:stCondLst>
                                        </p:cTn>
                                        <p:tgtEl>
                                          <p:spTgt spid="3">
                                            <p:txEl>
                                              <p:pRg st="5" end="5"/>
                                            </p:txEl>
                                          </p:spTgt>
                                        </p:tgtEl>
                                      </p:cBhvr>
                                      <p:from x="100000" y="100000"/>
                                      <p:to x="80000" y="100000"/>
                                    </p:animScale>
                                    <p:anim by="(#ppt_h/3+#ppt_w*0.1)" calcmode="lin" valueType="num">
                                      <p:cBhvr additive="sum">
                                        <p:cTn id="31" dur="200" decel="100000" autoRev="1" fill="hold">
                                          <p:stCondLst>
                                            <p:cond delay="600"/>
                                          </p:stCondLst>
                                        </p:cTn>
                                        <p:tgtEl>
                                          <p:spTgt spid="3">
                                            <p:txEl>
                                              <p:pRg st="5" end="5"/>
                                            </p:txEl>
                                          </p:spTgt>
                                        </p:tgtEl>
                                        <p:attrNameLst>
                                          <p:attrName>ppt_x</p:attrName>
                                        </p:attrNameLst>
                                      </p:cBhvr>
                                    </p:anim>
                                  </p:childTnLst>
                                </p:cTn>
                              </p:par>
                              <p:par>
                                <p:cTn id="32" presetID="34" presetClass="entr" presetSubtype="0" fill="hold" nodeType="withEffect">
                                  <p:stCondLst>
                                    <p:cond delay="0"/>
                                  </p:stCondLst>
                                  <p:childTnLst>
                                    <p:set>
                                      <p:cBhvr>
                                        <p:cTn id="33" dur="1" fill="hold">
                                          <p:stCondLst>
                                            <p:cond delay="0"/>
                                          </p:stCondLst>
                                        </p:cTn>
                                        <p:tgtEl>
                                          <p:spTgt spid="3">
                                            <p:txEl>
                                              <p:pRg st="6" end="6"/>
                                            </p:txEl>
                                          </p:spTgt>
                                        </p:tgtEl>
                                        <p:attrNameLst>
                                          <p:attrName>style.visibility</p:attrName>
                                        </p:attrNameLst>
                                      </p:cBhvr>
                                      <p:to>
                                        <p:strVal val="visible"/>
                                      </p:to>
                                    </p:set>
                                    <p:anim from="(-#ppt_w/2)" to="(#ppt_x)" calcmode="lin" valueType="num">
                                      <p:cBhvr>
                                        <p:cTn id="34" dur="600" fill="hold">
                                          <p:stCondLst>
                                            <p:cond delay="0"/>
                                          </p:stCondLst>
                                        </p:cTn>
                                        <p:tgtEl>
                                          <p:spTgt spid="3">
                                            <p:txEl>
                                              <p:pRg st="6" end="6"/>
                                            </p:txEl>
                                          </p:spTgt>
                                        </p:tgtEl>
                                        <p:attrNameLst>
                                          <p:attrName>ppt_x</p:attrName>
                                        </p:attrNameLst>
                                      </p:cBhvr>
                                    </p:anim>
                                    <p:anim from="0" to="-1.0" calcmode="lin" valueType="num">
                                      <p:cBhvr>
                                        <p:cTn id="35" dur="200" decel="50000" autoRev="1" fill="hold">
                                          <p:stCondLst>
                                            <p:cond delay="600"/>
                                          </p:stCondLst>
                                        </p:cTn>
                                        <p:tgtEl>
                                          <p:spTgt spid="3">
                                            <p:txEl>
                                              <p:pRg st="6" end="6"/>
                                            </p:txEl>
                                          </p:spTgt>
                                        </p:tgtEl>
                                        <p:attrNameLst>
                                          <p:attrName>xshear</p:attrName>
                                        </p:attrNameLst>
                                      </p:cBhvr>
                                    </p:anim>
                                    <p:animScale>
                                      <p:cBhvr>
                                        <p:cTn id="36" dur="200" decel="100000" autoRev="1" fill="hold">
                                          <p:stCondLst>
                                            <p:cond delay="600"/>
                                          </p:stCondLst>
                                        </p:cTn>
                                        <p:tgtEl>
                                          <p:spTgt spid="3">
                                            <p:txEl>
                                              <p:pRg st="6" end="6"/>
                                            </p:txEl>
                                          </p:spTgt>
                                        </p:tgtEl>
                                      </p:cBhvr>
                                      <p:from x="100000" y="100000"/>
                                      <p:to x="80000" y="100000"/>
                                    </p:animScale>
                                    <p:anim by="(#ppt_h/3+#ppt_w*0.1)" calcmode="lin" valueType="num">
                                      <p:cBhvr additive="sum">
                                        <p:cTn id="37" dur="200" decel="100000" autoRev="1" fill="hold">
                                          <p:stCondLst>
                                            <p:cond delay="600"/>
                                          </p:stCondLst>
                                        </p:cTn>
                                        <p:tgtEl>
                                          <p:spTgt spid="3">
                                            <p:txEl>
                                              <p:pRg st="6" end="6"/>
                                            </p:txEl>
                                          </p:spTgt>
                                        </p:tgtEl>
                                        <p:attrNameLst>
                                          <p:attrName>ppt_x</p:attrName>
                                        </p:attrNameLst>
                                      </p:cBhvr>
                                    </p:anim>
                                  </p:childTnLst>
                                </p:cTn>
                              </p:par>
                              <p:par>
                                <p:cTn id="38" presetID="34" presetClass="entr" presetSubtype="0" fill="hold" nodeType="withEffect">
                                  <p:stCondLst>
                                    <p:cond delay="0"/>
                                  </p:stCondLst>
                                  <p:childTnLst>
                                    <p:set>
                                      <p:cBhvr>
                                        <p:cTn id="39" dur="1" fill="hold">
                                          <p:stCondLst>
                                            <p:cond delay="0"/>
                                          </p:stCondLst>
                                        </p:cTn>
                                        <p:tgtEl>
                                          <p:spTgt spid="3">
                                            <p:txEl>
                                              <p:pRg st="7" end="7"/>
                                            </p:txEl>
                                          </p:spTgt>
                                        </p:tgtEl>
                                        <p:attrNameLst>
                                          <p:attrName>style.visibility</p:attrName>
                                        </p:attrNameLst>
                                      </p:cBhvr>
                                      <p:to>
                                        <p:strVal val="visible"/>
                                      </p:to>
                                    </p:set>
                                    <p:anim from="(-#ppt_w/2)" to="(#ppt_x)" calcmode="lin" valueType="num">
                                      <p:cBhvr>
                                        <p:cTn id="40" dur="600" fill="hold">
                                          <p:stCondLst>
                                            <p:cond delay="0"/>
                                          </p:stCondLst>
                                        </p:cTn>
                                        <p:tgtEl>
                                          <p:spTgt spid="3">
                                            <p:txEl>
                                              <p:pRg st="7" end="7"/>
                                            </p:txEl>
                                          </p:spTgt>
                                        </p:tgtEl>
                                        <p:attrNameLst>
                                          <p:attrName>ppt_x</p:attrName>
                                        </p:attrNameLst>
                                      </p:cBhvr>
                                    </p:anim>
                                    <p:anim from="0" to="-1.0" calcmode="lin" valueType="num">
                                      <p:cBhvr>
                                        <p:cTn id="41" dur="200" decel="50000" autoRev="1" fill="hold">
                                          <p:stCondLst>
                                            <p:cond delay="600"/>
                                          </p:stCondLst>
                                        </p:cTn>
                                        <p:tgtEl>
                                          <p:spTgt spid="3">
                                            <p:txEl>
                                              <p:pRg st="7" end="7"/>
                                            </p:txEl>
                                          </p:spTgt>
                                        </p:tgtEl>
                                        <p:attrNameLst>
                                          <p:attrName>xshear</p:attrName>
                                        </p:attrNameLst>
                                      </p:cBhvr>
                                    </p:anim>
                                    <p:animScale>
                                      <p:cBhvr>
                                        <p:cTn id="42" dur="200" decel="100000" autoRev="1" fill="hold">
                                          <p:stCondLst>
                                            <p:cond delay="600"/>
                                          </p:stCondLst>
                                        </p:cTn>
                                        <p:tgtEl>
                                          <p:spTgt spid="3">
                                            <p:txEl>
                                              <p:pRg st="7" end="7"/>
                                            </p:txEl>
                                          </p:spTgt>
                                        </p:tgtEl>
                                      </p:cBhvr>
                                      <p:from x="100000" y="100000"/>
                                      <p:to x="80000" y="100000"/>
                                    </p:animScale>
                                    <p:anim by="(#ppt_h/3+#ppt_w*0.1)" calcmode="lin" valueType="num">
                                      <p:cBhvr additive="sum">
                                        <p:cTn id="43" dur="200" decel="100000" autoRev="1" fill="hold">
                                          <p:stCondLst>
                                            <p:cond delay="600"/>
                                          </p:stCondLst>
                                        </p:cTn>
                                        <p:tgtEl>
                                          <p:spTgt spid="3">
                                            <p:txEl>
                                              <p:pRg st="7" end="7"/>
                                            </p:txEl>
                                          </p:spTgt>
                                        </p:tgtEl>
                                        <p:attrNameLst>
                                          <p:attrName>ppt_x</p:attrName>
                                        </p:attrNameLst>
                                      </p:cBhvr>
                                    </p:anim>
                                  </p:childTnLst>
                                </p:cTn>
                              </p:par>
                              <p:par>
                                <p:cTn id="44" presetID="34" presetClass="entr" presetSubtype="0" fill="hold" nodeType="withEffect">
                                  <p:stCondLst>
                                    <p:cond delay="0"/>
                                  </p:stCondLst>
                                  <p:childTnLst>
                                    <p:set>
                                      <p:cBhvr>
                                        <p:cTn id="45" dur="1" fill="hold">
                                          <p:stCondLst>
                                            <p:cond delay="0"/>
                                          </p:stCondLst>
                                        </p:cTn>
                                        <p:tgtEl>
                                          <p:spTgt spid="3">
                                            <p:txEl>
                                              <p:pRg st="8" end="8"/>
                                            </p:txEl>
                                          </p:spTgt>
                                        </p:tgtEl>
                                        <p:attrNameLst>
                                          <p:attrName>style.visibility</p:attrName>
                                        </p:attrNameLst>
                                      </p:cBhvr>
                                      <p:to>
                                        <p:strVal val="visible"/>
                                      </p:to>
                                    </p:set>
                                    <p:anim from="(-#ppt_w/2)" to="(#ppt_x)" calcmode="lin" valueType="num">
                                      <p:cBhvr>
                                        <p:cTn id="46" dur="600" fill="hold">
                                          <p:stCondLst>
                                            <p:cond delay="0"/>
                                          </p:stCondLst>
                                        </p:cTn>
                                        <p:tgtEl>
                                          <p:spTgt spid="3">
                                            <p:txEl>
                                              <p:pRg st="8" end="8"/>
                                            </p:txEl>
                                          </p:spTgt>
                                        </p:tgtEl>
                                        <p:attrNameLst>
                                          <p:attrName>ppt_x</p:attrName>
                                        </p:attrNameLst>
                                      </p:cBhvr>
                                    </p:anim>
                                    <p:anim from="0" to="-1.0" calcmode="lin" valueType="num">
                                      <p:cBhvr>
                                        <p:cTn id="47" dur="200" decel="50000" autoRev="1" fill="hold">
                                          <p:stCondLst>
                                            <p:cond delay="600"/>
                                          </p:stCondLst>
                                        </p:cTn>
                                        <p:tgtEl>
                                          <p:spTgt spid="3">
                                            <p:txEl>
                                              <p:pRg st="8" end="8"/>
                                            </p:txEl>
                                          </p:spTgt>
                                        </p:tgtEl>
                                        <p:attrNameLst>
                                          <p:attrName>xshear</p:attrName>
                                        </p:attrNameLst>
                                      </p:cBhvr>
                                    </p:anim>
                                    <p:animScale>
                                      <p:cBhvr>
                                        <p:cTn id="48" dur="200" decel="100000" autoRev="1" fill="hold">
                                          <p:stCondLst>
                                            <p:cond delay="600"/>
                                          </p:stCondLst>
                                        </p:cTn>
                                        <p:tgtEl>
                                          <p:spTgt spid="3">
                                            <p:txEl>
                                              <p:pRg st="8" end="8"/>
                                            </p:txEl>
                                          </p:spTgt>
                                        </p:tgtEl>
                                      </p:cBhvr>
                                      <p:from x="100000" y="100000"/>
                                      <p:to x="80000" y="100000"/>
                                    </p:animScale>
                                    <p:anim by="(#ppt_h/3+#ppt_w*0.1)" calcmode="lin" valueType="num">
                                      <p:cBhvr additive="sum">
                                        <p:cTn id="49" dur="200" decel="100000" autoRev="1" fill="hold">
                                          <p:stCondLst>
                                            <p:cond delay="600"/>
                                          </p:stCondLst>
                                        </p:cTn>
                                        <p:tgtEl>
                                          <p:spTgt spid="3">
                                            <p:txEl>
                                              <p:pRg st="8" end="8"/>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357170"/>
            <a:ext cx="8229600" cy="952500"/>
          </a:xfrm>
        </p:spPr>
        <p:txBody>
          <a:bodyPr>
            <a:normAutofit fontScale="90000"/>
          </a:bodyPr>
          <a:lstStyle/>
          <a:p>
            <a:pPr algn="l"/>
            <a:r>
              <a:rPr lang="zh-CN" altLang="en-US" dirty="0" smtClean="0">
                <a:latin typeface="方正粗圆简体" pitchFamily="65" charset="-122"/>
                <a:ea typeface="方正粗圆简体" pitchFamily="65" charset="-122"/>
              </a:rPr>
              <a:t>其他实体问题（第一百条至第一百一十四条）</a:t>
            </a:r>
            <a:endParaRPr lang="zh-CN" altLang="en-US" dirty="0">
              <a:latin typeface="方正粗圆简体" pitchFamily="65" charset="-122"/>
              <a:ea typeface="方正粗圆简体" pitchFamily="65" charset="-122"/>
            </a:endParaRPr>
          </a:p>
        </p:txBody>
      </p:sp>
      <p:sp>
        <p:nvSpPr>
          <p:cNvPr id="3" name="内容占位符 2"/>
          <p:cNvSpPr>
            <a:spLocks noGrp="1"/>
          </p:cNvSpPr>
          <p:nvPr>
            <p:ph idx="1"/>
          </p:nvPr>
        </p:nvSpPr>
        <p:spPr>
          <a:xfrm>
            <a:off x="428596" y="1476356"/>
            <a:ext cx="8229600" cy="4595854"/>
          </a:xfrm>
        </p:spPr>
        <p:txBody>
          <a:bodyPr>
            <a:normAutofit/>
          </a:bodyPr>
          <a:lstStyle/>
          <a:p>
            <a:pPr>
              <a:buNone/>
            </a:pPr>
            <a:r>
              <a:rPr lang="zh-CN" altLang="en-US" sz="3000" dirty="0" smtClean="0">
                <a:latin typeface="华文中宋" pitchFamily="2" charset="-122"/>
                <a:ea typeface="华文中宋" pitchFamily="2" charset="-122"/>
              </a:rPr>
              <a:t>七、第一百一十条（新增条款）</a:t>
            </a:r>
            <a:endParaRPr lang="en-US" altLang="zh-CN" sz="3000" dirty="0" smtClean="0">
              <a:latin typeface="华文中宋" pitchFamily="2" charset="-122"/>
              <a:ea typeface="华文中宋" pitchFamily="2" charset="-122"/>
            </a:endParaRPr>
          </a:p>
          <a:p>
            <a:pPr lvl="0">
              <a:buNone/>
            </a:pPr>
            <a:r>
              <a:rPr lang="zh-CN" altLang="en-US" sz="2400" dirty="0" smtClean="0">
                <a:latin typeface="华文楷体" pitchFamily="2" charset="-122"/>
                <a:ea typeface="华文楷体" pitchFamily="2" charset="-122"/>
              </a:rPr>
              <a:t>           劳动合同、集体合同或规章制度约定了超过法定天数的年休假天数，并对超过法定年休假天数的未休年休假约定了是否予以补偿或具体的补偿标准的，</a:t>
            </a:r>
            <a:r>
              <a:rPr lang="zh-CN" altLang="en-US" sz="2400" dirty="0" smtClean="0">
                <a:solidFill>
                  <a:srgbClr val="FF0000"/>
                </a:solidFill>
                <a:latin typeface="华文楷体" pitchFamily="2" charset="-122"/>
                <a:ea typeface="华文楷体" pitchFamily="2" charset="-122"/>
              </a:rPr>
              <a:t>该约定有效。</a:t>
            </a:r>
            <a:r>
              <a:rPr lang="zh-CN" altLang="en-US" sz="2400" dirty="0" smtClean="0">
                <a:latin typeface="华文楷体" pitchFamily="2" charset="-122"/>
                <a:ea typeface="华文楷体" pitchFamily="2" charset="-122"/>
              </a:rPr>
              <a:t>劳动合同、集体合同或规章制度对超过法定年休假天数的未休年休假未约定补偿，或约定了补偿但未明确具体补偿标准的，劳动者要求</a:t>
            </a:r>
            <a:r>
              <a:rPr lang="zh-CN" altLang="en-US" sz="2400" dirty="0" smtClean="0">
                <a:solidFill>
                  <a:srgbClr val="FF0000"/>
                </a:solidFill>
                <a:latin typeface="华文楷体" pitchFamily="2" charset="-122"/>
                <a:ea typeface="华文楷体" pitchFamily="2" charset="-122"/>
              </a:rPr>
              <a:t>按照法定标准支付</a:t>
            </a:r>
            <a:r>
              <a:rPr lang="zh-CN" altLang="en-US" sz="2400" dirty="0" smtClean="0">
                <a:latin typeface="华文楷体" pitchFamily="2" charset="-122"/>
                <a:ea typeface="华文楷体" pitchFamily="2" charset="-122"/>
              </a:rPr>
              <a:t>超过法定年休假天数的未休年休假工资的，应予支持。</a:t>
            </a:r>
            <a:endParaRPr lang="en-US" altLang="zh-CN" sz="2400" dirty="0" smtClean="0">
              <a:latin typeface="华文楷体" pitchFamily="2" charset="-122"/>
              <a:ea typeface="华文楷体" pitchFamily="2" charset="-122"/>
            </a:endParaRPr>
          </a:p>
          <a:p>
            <a:pPr lvl="0">
              <a:buFont typeface="Wingdings" pitchFamily="2" charset="2"/>
              <a:buChar char="Ø"/>
            </a:pPr>
            <a:r>
              <a:rPr lang="zh-CN" altLang="en-US" sz="2400" dirty="0" smtClean="0">
                <a:latin typeface="华文楷体" pitchFamily="2" charset="-122"/>
                <a:ea typeface="华文楷体" pitchFamily="2" charset="-122"/>
              </a:rPr>
              <a:t>有约定从约定，无约定按法定</a:t>
            </a:r>
          </a:p>
          <a:p>
            <a:pPr>
              <a:buNone/>
            </a:pPr>
            <a:endParaRPr lang="en-US" altLang="zh-CN" sz="3000" dirty="0" smtClean="0">
              <a:latin typeface="华文中宋" pitchFamily="2" charset="-122"/>
              <a:ea typeface="华文中宋"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blinds(horizontal)">
                                      <p:cBhvr>
                                        <p:cTn id="18"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357170"/>
            <a:ext cx="8229600" cy="952500"/>
          </a:xfrm>
        </p:spPr>
        <p:txBody>
          <a:bodyPr>
            <a:normAutofit/>
          </a:bodyPr>
          <a:lstStyle/>
          <a:p>
            <a:pPr algn="l"/>
            <a:r>
              <a:rPr lang="zh-CN" altLang="en-US" dirty="0" smtClean="0">
                <a:latin typeface="方正粗圆简体" pitchFamily="65" charset="-122"/>
                <a:ea typeface="方正粗圆简体" pitchFamily="65" charset="-122"/>
              </a:rPr>
              <a:t>工伤保险待遇裁判指引</a:t>
            </a:r>
            <a:endParaRPr lang="zh-CN" altLang="en-US" dirty="0">
              <a:latin typeface="方正粗圆简体" pitchFamily="65" charset="-122"/>
              <a:ea typeface="方正粗圆简体" pitchFamily="65" charset="-122"/>
            </a:endParaRPr>
          </a:p>
        </p:txBody>
      </p:sp>
      <p:sp>
        <p:nvSpPr>
          <p:cNvPr id="3" name="内容占位符 2"/>
          <p:cNvSpPr>
            <a:spLocks noGrp="1"/>
          </p:cNvSpPr>
          <p:nvPr>
            <p:ph idx="1"/>
          </p:nvPr>
        </p:nvSpPr>
        <p:spPr>
          <a:xfrm>
            <a:off x="428596" y="1476356"/>
            <a:ext cx="8229600" cy="4595854"/>
          </a:xfrm>
        </p:spPr>
        <p:txBody>
          <a:bodyPr>
            <a:normAutofit/>
          </a:bodyPr>
          <a:lstStyle/>
          <a:p>
            <a:pPr>
              <a:buNone/>
            </a:pPr>
            <a:r>
              <a:rPr lang="zh-CN" altLang="en-US" sz="3000" dirty="0" smtClean="0">
                <a:latin typeface="华文中宋" pitchFamily="2" charset="-122"/>
                <a:ea typeface="华文中宋" pitchFamily="2" charset="-122"/>
              </a:rPr>
              <a:t>一、第四条（修改条款）</a:t>
            </a:r>
            <a:endParaRPr lang="en-US" altLang="zh-CN" sz="3000" dirty="0" smtClean="0">
              <a:latin typeface="华文中宋" pitchFamily="2" charset="-122"/>
              <a:ea typeface="华文中宋" pitchFamily="2" charset="-122"/>
            </a:endParaRPr>
          </a:p>
          <a:p>
            <a:pPr lvl="0">
              <a:buNone/>
            </a:pPr>
            <a:r>
              <a:rPr lang="zh-CN" altLang="en-US" sz="2400" dirty="0" smtClean="0"/>
              <a:t>           </a:t>
            </a:r>
            <a:r>
              <a:rPr lang="zh-CN" altLang="en-US" sz="2400" dirty="0" smtClean="0">
                <a:latin typeface="华文楷体" pitchFamily="2" charset="-122"/>
                <a:ea typeface="华文楷体" pitchFamily="2" charset="-122"/>
              </a:rPr>
              <a:t>用工单位违法将承包业务发包给不具备用工主体资格的组织或自然人，该组织或自然人聘用的职工从事承包业务时因工伤亡的，</a:t>
            </a:r>
            <a:r>
              <a:rPr lang="zh-CN" altLang="en-US" sz="2400" dirty="0" smtClean="0">
                <a:solidFill>
                  <a:srgbClr val="FF0000"/>
                </a:solidFill>
                <a:latin typeface="华文楷体" pitchFamily="2" charset="-122"/>
                <a:ea typeface="华文楷体" pitchFamily="2" charset="-122"/>
              </a:rPr>
              <a:t>用工单位承担工伤保险责任</a:t>
            </a:r>
            <a:r>
              <a:rPr lang="zh-CN" altLang="en-US" sz="2400" dirty="0" smtClean="0">
                <a:latin typeface="华文楷体" pitchFamily="2" charset="-122"/>
                <a:ea typeface="华文楷体" pitchFamily="2" charset="-122"/>
              </a:rPr>
              <a:t>。</a:t>
            </a:r>
          </a:p>
          <a:p>
            <a:pPr>
              <a:buNone/>
            </a:pPr>
            <a:r>
              <a:rPr lang="en-US" altLang="zh-CN" sz="2400" dirty="0" smtClean="0">
                <a:latin typeface="华文楷体" pitchFamily="2" charset="-122"/>
                <a:ea typeface="华文楷体" pitchFamily="2" charset="-122"/>
              </a:rPr>
              <a:t>            </a:t>
            </a:r>
            <a:r>
              <a:rPr lang="zh-CN" altLang="en-US" sz="2400" dirty="0" smtClean="0">
                <a:latin typeface="华文楷体" pitchFamily="2" charset="-122"/>
                <a:ea typeface="华文楷体" pitchFamily="2" charset="-122"/>
              </a:rPr>
              <a:t>不具备用工主体资格的组织或自然人挂靠具有用工主体资格的单位对外经营，不具备用工主体资格的组织或自然人聘用的人员因工伤亡的，</a:t>
            </a:r>
            <a:r>
              <a:rPr lang="zh-CN" altLang="en-US" sz="2400" dirty="0" smtClean="0">
                <a:solidFill>
                  <a:srgbClr val="FF0000"/>
                </a:solidFill>
                <a:latin typeface="华文楷体" pitchFamily="2" charset="-122"/>
                <a:ea typeface="华文楷体" pitchFamily="2" charset="-122"/>
              </a:rPr>
              <a:t>被挂靠单位承担工伤保险责任。</a:t>
            </a:r>
          </a:p>
          <a:p>
            <a:pPr>
              <a:buNone/>
            </a:pPr>
            <a:r>
              <a:rPr lang="zh-CN" altLang="en-US" sz="2400" dirty="0" smtClean="0">
                <a:latin typeface="华文楷体" pitchFamily="2" charset="-122"/>
                <a:ea typeface="华文楷体" pitchFamily="2" charset="-122"/>
              </a:rPr>
              <a:t>           前述两款规定的承担工伤保险责任的单位承担赔偿责任后，有权向有关组织、单位和个人追偿。</a:t>
            </a:r>
          </a:p>
          <a:p>
            <a:pPr lvl="0">
              <a:buNone/>
            </a:pPr>
            <a:endParaRPr lang="zh-CN" altLang="en-US" sz="2400" dirty="0" smtClean="0">
              <a:latin typeface="华文楷体" pitchFamily="2" charset="-122"/>
              <a:ea typeface="华文楷体" pitchFamily="2" charset="-122"/>
            </a:endParaRPr>
          </a:p>
          <a:p>
            <a:pPr>
              <a:buNone/>
            </a:pPr>
            <a:endParaRPr lang="en-US" altLang="zh-CN" sz="3000" dirty="0" smtClean="0">
              <a:latin typeface="华文中宋" pitchFamily="2" charset="-122"/>
              <a:ea typeface="华文中宋"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1000" fill="hold"/>
                                        <p:tgtEl>
                                          <p:spTgt spid="3">
                                            <p:txEl>
                                              <p:pRg st="1" end="1"/>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 calcmode="lin" valueType="num">
                                      <p:cBhvr additive="base">
                                        <p:cTn id="16"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7" dur="1000" fill="hold"/>
                                        <p:tgtEl>
                                          <p:spTgt spid="3">
                                            <p:txEl>
                                              <p:pRg st="2" end="2"/>
                                            </p:txEl>
                                          </p:spTgt>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 calcmode="lin" valueType="num">
                                      <p:cBhvr additive="base">
                                        <p:cTn id="2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1" dur="1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357170"/>
            <a:ext cx="8229600" cy="952500"/>
          </a:xfrm>
        </p:spPr>
        <p:txBody>
          <a:bodyPr>
            <a:normAutofit/>
          </a:bodyPr>
          <a:lstStyle/>
          <a:p>
            <a:pPr algn="l"/>
            <a:r>
              <a:rPr lang="zh-CN" altLang="en-US" dirty="0" smtClean="0">
                <a:latin typeface="方正粗圆简体" pitchFamily="65" charset="-122"/>
                <a:ea typeface="方正粗圆简体" pitchFamily="65" charset="-122"/>
              </a:rPr>
              <a:t>工伤保险待遇裁判指引</a:t>
            </a:r>
            <a:endParaRPr lang="zh-CN" altLang="en-US" dirty="0">
              <a:latin typeface="方正粗圆简体" pitchFamily="65" charset="-122"/>
              <a:ea typeface="方正粗圆简体" pitchFamily="65" charset="-122"/>
            </a:endParaRPr>
          </a:p>
        </p:txBody>
      </p:sp>
      <p:sp>
        <p:nvSpPr>
          <p:cNvPr id="3" name="内容占位符 2"/>
          <p:cNvSpPr>
            <a:spLocks noGrp="1"/>
          </p:cNvSpPr>
          <p:nvPr>
            <p:ph idx="1"/>
          </p:nvPr>
        </p:nvSpPr>
        <p:spPr>
          <a:xfrm>
            <a:off x="428596" y="1476356"/>
            <a:ext cx="8229600" cy="4595854"/>
          </a:xfrm>
        </p:spPr>
        <p:txBody>
          <a:bodyPr>
            <a:normAutofit/>
          </a:bodyPr>
          <a:lstStyle/>
          <a:p>
            <a:pPr>
              <a:buNone/>
            </a:pPr>
            <a:r>
              <a:rPr lang="zh-CN" altLang="en-US" sz="3000" dirty="0" smtClean="0">
                <a:latin typeface="华文中宋" pitchFamily="2" charset="-122"/>
                <a:ea typeface="华文中宋" pitchFamily="2" charset="-122"/>
              </a:rPr>
              <a:t>一、第四条（修改条款）</a:t>
            </a:r>
            <a:endParaRPr lang="en-US" altLang="zh-CN" sz="3000" dirty="0" smtClean="0">
              <a:latin typeface="华文中宋" pitchFamily="2" charset="-122"/>
              <a:ea typeface="华文中宋" pitchFamily="2" charset="-122"/>
            </a:endParaRPr>
          </a:p>
          <a:p>
            <a:pPr lvl="0">
              <a:buFont typeface="Wingdings" pitchFamily="2" charset="2"/>
              <a:buChar char="Ø"/>
            </a:pPr>
            <a:r>
              <a:rPr lang="zh-CN" altLang="en-US" sz="2400" dirty="0" smtClean="0">
                <a:latin typeface="华文楷体" pitchFamily="2" charset="-122"/>
                <a:ea typeface="华文楷体" pitchFamily="2" charset="-122"/>
              </a:rPr>
              <a:t>最高法院</a:t>
            </a:r>
            <a:r>
              <a:rPr lang="en-US" altLang="zh-CN" sz="2400" dirty="0" smtClean="0">
                <a:latin typeface="华文楷体" pitchFamily="2" charset="-122"/>
                <a:ea typeface="华文楷体" pitchFamily="2" charset="-122"/>
              </a:rPr>
              <a:t>《</a:t>
            </a:r>
            <a:r>
              <a:rPr lang="zh-CN" altLang="en-US" sz="2400" dirty="0" smtClean="0">
                <a:latin typeface="华文楷体" pitchFamily="2" charset="-122"/>
                <a:ea typeface="华文楷体" pitchFamily="2" charset="-122"/>
              </a:rPr>
              <a:t>关于审理工伤保险行政案件若干问题的规定</a:t>
            </a:r>
            <a:r>
              <a:rPr lang="en-US" altLang="zh-CN" sz="2400" dirty="0" smtClean="0">
                <a:latin typeface="华文楷体" pitchFamily="2" charset="-122"/>
                <a:ea typeface="华文楷体" pitchFamily="2" charset="-122"/>
              </a:rPr>
              <a:t>》</a:t>
            </a:r>
            <a:r>
              <a:rPr lang="zh-CN" altLang="en-US" sz="2400" dirty="0" smtClean="0">
                <a:latin typeface="华文楷体" pitchFamily="2" charset="-122"/>
                <a:ea typeface="华文楷体" pitchFamily="2" charset="-122"/>
              </a:rPr>
              <a:t>第三条第（四）项和第（五）项</a:t>
            </a:r>
            <a:endParaRPr lang="en-US" altLang="zh-CN" sz="2400" dirty="0" smtClean="0">
              <a:latin typeface="华文楷体" pitchFamily="2" charset="-122"/>
              <a:ea typeface="华文楷体" pitchFamily="2" charset="-122"/>
            </a:endParaRPr>
          </a:p>
          <a:p>
            <a:pPr lvl="0">
              <a:buFont typeface="Wingdings" pitchFamily="2" charset="2"/>
              <a:buChar char="Ø"/>
            </a:pPr>
            <a:r>
              <a:rPr lang="zh-CN" altLang="en-US" sz="2400" dirty="0" smtClean="0">
                <a:latin typeface="华文楷体" pitchFamily="2" charset="-122"/>
                <a:ea typeface="华文楷体" pitchFamily="2" charset="-122"/>
              </a:rPr>
              <a:t>单位承担工伤保险责任有两种情形：</a:t>
            </a:r>
            <a:endParaRPr lang="en-US" altLang="zh-CN" sz="2400" dirty="0" smtClean="0">
              <a:latin typeface="华文楷体" pitchFamily="2" charset="-122"/>
              <a:ea typeface="华文楷体" pitchFamily="2" charset="-122"/>
            </a:endParaRPr>
          </a:p>
          <a:p>
            <a:pPr lvl="1">
              <a:buFont typeface="Wingdings" pitchFamily="2" charset="2"/>
              <a:buChar char="p"/>
            </a:pPr>
            <a:r>
              <a:rPr lang="zh-CN" altLang="en-US" sz="2000" dirty="0" smtClean="0">
                <a:latin typeface="华文楷体" pitchFamily="2" charset="-122"/>
                <a:ea typeface="华文楷体" pitchFamily="2" charset="-122"/>
              </a:rPr>
              <a:t>单位与劳动者之间存在劳动关系；</a:t>
            </a:r>
            <a:endParaRPr lang="en-US" altLang="zh-CN" sz="2000" dirty="0" smtClean="0">
              <a:latin typeface="华文楷体" pitchFamily="2" charset="-122"/>
              <a:ea typeface="华文楷体" pitchFamily="2" charset="-122"/>
            </a:endParaRPr>
          </a:p>
          <a:p>
            <a:pPr lvl="1">
              <a:buFont typeface="Wingdings" pitchFamily="2" charset="2"/>
              <a:buChar char="p"/>
            </a:pPr>
            <a:r>
              <a:rPr lang="zh-CN" altLang="en-US" sz="2000" dirty="0" smtClean="0">
                <a:latin typeface="华文楷体" pitchFamily="2" charset="-122"/>
                <a:ea typeface="华文楷体" pitchFamily="2" charset="-122"/>
              </a:rPr>
              <a:t>单位与劳动者之间虽无劳动关系，但基于司法解释需承担责任。</a:t>
            </a:r>
            <a:endParaRPr lang="en-US" altLang="zh-CN" sz="2000" dirty="0" smtClean="0">
              <a:latin typeface="华文楷体" pitchFamily="2" charset="-122"/>
              <a:ea typeface="华文楷体" pitchFamily="2" charset="-122"/>
            </a:endParaRPr>
          </a:p>
          <a:p>
            <a:pPr>
              <a:buFont typeface="Wingdings" pitchFamily="2" charset="2"/>
              <a:buChar char="Ø"/>
            </a:pPr>
            <a:r>
              <a:rPr lang="zh-CN" altLang="en-US" sz="2400" dirty="0" smtClean="0">
                <a:latin typeface="华文楷体" pitchFamily="2" charset="-122"/>
                <a:ea typeface="华文楷体" pitchFamily="2" charset="-122"/>
              </a:rPr>
              <a:t>劳动者要求工伤保险待遇，必须有工伤认定</a:t>
            </a:r>
          </a:p>
          <a:p>
            <a:pPr>
              <a:buNone/>
            </a:pPr>
            <a:endParaRPr lang="en-US" altLang="zh-CN" sz="3000" dirty="0" smtClean="0">
              <a:latin typeface="华文中宋" pitchFamily="2" charset="-122"/>
              <a:ea typeface="华文中宋"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1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1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7"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1000"/>
                                        <p:tgtEl>
                                          <p:spTgt spid="3">
                                            <p:txEl>
                                              <p:pRg st="3" end="3"/>
                                            </p:txEl>
                                          </p:spTgt>
                                        </p:tgtEl>
                                      </p:cBhvr>
                                    </p:animEffect>
                                    <p:anim calcmode="lin" valueType="num">
                                      <p:cBhvr>
                                        <p:cTn id="1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9" dur="900" decel="100000" fill="hold"/>
                                        <p:tgtEl>
                                          <p:spTgt spid="3">
                                            <p:txEl>
                                              <p:pRg st="3" end="3"/>
                                            </p:txEl>
                                          </p:spTgt>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3">
                                            <p:txEl>
                                              <p:pRg st="3" end="3"/>
                                            </p:txEl>
                                          </p:spTgt>
                                        </p:tgtEl>
                                        <p:attrNameLst>
                                          <p:attrName>ppt_y</p:attrName>
                                        </p:attrNameLst>
                                      </p:cBhvr>
                                      <p:tavLst>
                                        <p:tav tm="0">
                                          <p:val>
                                            <p:strVal val="#ppt_y-.03"/>
                                          </p:val>
                                        </p:tav>
                                        <p:tav tm="100000">
                                          <p:val>
                                            <p:strVal val="#ppt_y"/>
                                          </p:val>
                                        </p:tav>
                                      </p:tavLst>
                                    </p:anim>
                                  </p:childTnLst>
                                </p:cTn>
                              </p:par>
                              <p:par>
                                <p:cTn id="21" presetID="37" presetClass="entr" presetSubtype="0"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1000"/>
                                        <p:tgtEl>
                                          <p:spTgt spid="3">
                                            <p:txEl>
                                              <p:pRg st="4" end="4"/>
                                            </p:txEl>
                                          </p:spTgt>
                                        </p:tgtEl>
                                      </p:cBhvr>
                                    </p:animEffect>
                                    <p:anim calcmode="lin" valueType="num">
                                      <p:cBhvr>
                                        <p:cTn id="24"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3">
                                            <p:txEl>
                                              <p:pRg st="4" end="4"/>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3">
                                            <p:txEl>
                                              <p:pRg st="4" end="4"/>
                                            </p:txEl>
                                          </p:spTgt>
                                        </p:tgtEl>
                                        <p:attrNameLst>
                                          <p:attrName>ppt_y</p:attrName>
                                        </p:attrNameLst>
                                      </p:cBhvr>
                                      <p:tavLst>
                                        <p:tav tm="0">
                                          <p:val>
                                            <p:strVal val="#ppt_y-.03"/>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blinds(horizontal)">
                                      <p:cBhvr>
                                        <p:cTn id="31"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357170"/>
            <a:ext cx="8229600" cy="952500"/>
          </a:xfrm>
        </p:spPr>
        <p:txBody>
          <a:bodyPr>
            <a:normAutofit/>
          </a:bodyPr>
          <a:lstStyle/>
          <a:p>
            <a:pPr algn="l"/>
            <a:r>
              <a:rPr lang="zh-CN" altLang="en-US" dirty="0" smtClean="0">
                <a:latin typeface="方正粗圆简体" pitchFamily="65" charset="-122"/>
                <a:ea typeface="方正粗圆简体" pitchFamily="65" charset="-122"/>
              </a:rPr>
              <a:t>工伤保险待遇裁判指引</a:t>
            </a:r>
            <a:endParaRPr lang="zh-CN" altLang="en-US" dirty="0">
              <a:latin typeface="方正粗圆简体" pitchFamily="65" charset="-122"/>
              <a:ea typeface="方正粗圆简体" pitchFamily="65" charset="-122"/>
            </a:endParaRPr>
          </a:p>
        </p:txBody>
      </p:sp>
      <p:sp>
        <p:nvSpPr>
          <p:cNvPr id="3" name="内容占位符 2"/>
          <p:cNvSpPr>
            <a:spLocks noGrp="1"/>
          </p:cNvSpPr>
          <p:nvPr>
            <p:ph idx="1"/>
          </p:nvPr>
        </p:nvSpPr>
        <p:spPr>
          <a:xfrm>
            <a:off x="428596" y="1476356"/>
            <a:ext cx="8229600" cy="4595854"/>
          </a:xfrm>
        </p:spPr>
        <p:txBody>
          <a:bodyPr>
            <a:normAutofit/>
          </a:bodyPr>
          <a:lstStyle/>
          <a:p>
            <a:pPr>
              <a:buNone/>
            </a:pPr>
            <a:r>
              <a:rPr lang="zh-CN" altLang="en-US" sz="3000" dirty="0" smtClean="0">
                <a:latin typeface="华文中宋" pitchFamily="2" charset="-122"/>
                <a:ea typeface="华文中宋" pitchFamily="2" charset="-122"/>
              </a:rPr>
              <a:t>二、第十四条第二款（修改条款）</a:t>
            </a:r>
            <a:endParaRPr lang="en-US" altLang="zh-CN" sz="3000" dirty="0" smtClean="0">
              <a:latin typeface="华文中宋" pitchFamily="2" charset="-122"/>
              <a:ea typeface="华文中宋" pitchFamily="2" charset="-122"/>
            </a:endParaRPr>
          </a:p>
          <a:p>
            <a:pPr lvl="0">
              <a:buNone/>
            </a:pPr>
            <a:r>
              <a:rPr lang="zh-CN" altLang="en-US" sz="2400" dirty="0" smtClean="0">
                <a:latin typeface="华文楷体" pitchFamily="2" charset="-122"/>
                <a:ea typeface="华文楷体" pitchFamily="2" charset="-122"/>
              </a:rPr>
              <a:t>          劳动能力鉴定结论未明确注明工伤职工的停工留薪期的，除少数特别情况</a:t>
            </a:r>
            <a:r>
              <a:rPr lang="en-US" sz="2400" dirty="0" smtClean="0">
                <a:latin typeface="华文楷体" pitchFamily="2" charset="-122"/>
                <a:ea typeface="华文楷体" pitchFamily="2" charset="-122"/>
              </a:rPr>
              <a:t>(</a:t>
            </a:r>
            <a:r>
              <a:rPr lang="zh-CN" altLang="en-US" sz="2400" dirty="0" smtClean="0">
                <a:latin typeface="华文楷体" pitchFamily="2" charset="-122"/>
                <a:ea typeface="华文楷体" pitchFamily="2" charset="-122"/>
              </a:rPr>
              <a:t>如单侧膝下缺失治疗终结评残后安装假肢需要一定的适用期和个体治疗终结后需要特别的功能锻炼的</a:t>
            </a:r>
            <a:r>
              <a:rPr lang="en-US" sz="2400" dirty="0" smtClean="0">
                <a:latin typeface="华文楷体" pitchFamily="2" charset="-122"/>
                <a:ea typeface="华文楷体" pitchFamily="2" charset="-122"/>
              </a:rPr>
              <a:t>)</a:t>
            </a:r>
            <a:r>
              <a:rPr lang="zh-CN" altLang="en-US" sz="2400" dirty="0" smtClean="0">
                <a:latin typeface="华文楷体" pitchFamily="2" charset="-122"/>
                <a:ea typeface="华文楷体" pitchFamily="2" charset="-122"/>
              </a:rPr>
              <a:t>外，医疗终结期视同停工留薪期。</a:t>
            </a:r>
          </a:p>
          <a:p>
            <a:pPr>
              <a:buNone/>
            </a:pPr>
            <a:r>
              <a:rPr lang="zh-CN" altLang="en-US" sz="2400" dirty="0" smtClean="0">
                <a:latin typeface="华文楷体" pitchFamily="2" charset="-122"/>
                <a:ea typeface="华文楷体" pitchFamily="2" charset="-122"/>
              </a:rPr>
              <a:t>          停工留薪期原工资福利待遇按劳动者工伤前十二个月的</a:t>
            </a:r>
            <a:r>
              <a:rPr lang="zh-CN" altLang="en-US" sz="2400" dirty="0" smtClean="0">
                <a:solidFill>
                  <a:srgbClr val="FF0000"/>
                </a:solidFill>
                <a:latin typeface="华文楷体" pitchFamily="2" charset="-122"/>
                <a:ea typeface="华文楷体" pitchFamily="2" charset="-122"/>
              </a:rPr>
              <a:t>包含加班工资在内</a:t>
            </a:r>
            <a:r>
              <a:rPr lang="zh-CN" altLang="en-US" sz="2400" dirty="0" smtClean="0">
                <a:latin typeface="华文楷体" pitchFamily="2" charset="-122"/>
                <a:ea typeface="华文楷体" pitchFamily="2" charset="-122"/>
              </a:rPr>
              <a:t>的平均工资福利待遇标准确定。</a:t>
            </a:r>
          </a:p>
          <a:p>
            <a:pPr>
              <a:buNone/>
            </a:pPr>
            <a:endParaRPr lang="en-US" altLang="zh-CN" sz="3000" dirty="0" smtClean="0">
              <a:latin typeface="华文中宋" pitchFamily="2" charset="-122"/>
              <a:ea typeface="华文中宋"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1000" fill="hold"/>
                                        <p:tgtEl>
                                          <p:spTgt spid="3">
                                            <p:txEl>
                                              <p:pRg st="1" end="1"/>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 calcmode="lin" valueType="num">
                                      <p:cBhvr additive="base">
                                        <p:cTn id="16"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7"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357170"/>
            <a:ext cx="8229600" cy="952500"/>
          </a:xfrm>
        </p:spPr>
        <p:txBody>
          <a:bodyPr>
            <a:normAutofit/>
          </a:bodyPr>
          <a:lstStyle/>
          <a:p>
            <a:pPr algn="l"/>
            <a:r>
              <a:rPr lang="zh-CN" altLang="en-US" dirty="0" smtClean="0">
                <a:latin typeface="方正粗圆简体" pitchFamily="65" charset="-122"/>
                <a:ea typeface="方正粗圆简体" pitchFamily="65" charset="-122"/>
              </a:rPr>
              <a:t>工伤保险待遇裁判指引</a:t>
            </a:r>
            <a:endParaRPr lang="zh-CN" altLang="en-US" dirty="0">
              <a:latin typeface="方正粗圆简体" pitchFamily="65" charset="-122"/>
              <a:ea typeface="方正粗圆简体" pitchFamily="65" charset="-122"/>
            </a:endParaRPr>
          </a:p>
        </p:txBody>
      </p:sp>
      <p:sp>
        <p:nvSpPr>
          <p:cNvPr id="3" name="内容占位符 2"/>
          <p:cNvSpPr>
            <a:spLocks noGrp="1"/>
          </p:cNvSpPr>
          <p:nvPr>
            <p:ph idx="1"/>
          </p:nvPr>
        </p:nvSpPr>
        <p:spPr>
          <a:xfrm>
            <a:off x="428596" y="1476356"/>
            <a:ext cx="8229600" cy="4595854"/>
          </a:xfrm>
        </p:spPr>
        <p:txBody>
          <a:bodyPr>
            <a:normAutofit/>
          </a:bodyPr>
          <a:lstStyle/>
          <a:p>
            <a:pPr>
              <a:buNone/>
            </a:pPr>
            <a:r>
              <a:rPr lang="zh-CN" altLang="en-US" sz="3000" dirty="0" smtClean="0">
                <a:latin typeface="华文中宋" pitchFamily="2" charset="-122"/>
                <a:ea typeface="华文中宋" pitchFamily="2" charset="-122"/>
              </a:rPr>
              <a:t>三、第二十条（修改条款）</a:t>
            </a:r>
            <a:endParaRPr lang="en-US" altLang="zh-CN" sz="3000" dirty="0" smtClean="0">
              <a:latin typeface="华文中宋" pitchFamily="2" charset="-122"/>
              <a:ea typeface="华文中宋" pitchFamily="2" charset="-122"/>
            </a:endParaRPr>
          </a:p>
          <a:p>
            <a:pPr lvl="0">
              <a:buNone/>
            </a:pPr>
            <a:r>
              <a:rPr lang="zh-CN" altLang="en-US" sz="2400" dirty="0" smtClean="0"/>
              <a:t>           </a:t>
            </a:r>
            <a:r>
              <a:rPr lang="zh-CN" altLang="en-US" sz="2000" dirty="0" smtClean="0">
                <a:latin typeface="华文楷体" pitchFamily="2" charset="-122"/>
                <a:ea typeface="华文楷体" pitchFamily="2" charset="-122"/>
              </a:rPr>
              <a:t>劳动者退休前非因工死亡或退休后死亡的，相关待遇</a:t>
            </a:r>
            <a:r>
              <a:rPr lang="zh-CN" altLang="en-US" sz="2000" dirty="0" smtClean="0">
                <a:solidFill>
                  <a:srgbClr val="FF0000"/>
                </a:solidFill>
                <a:latin typeface="华文楷体" pitchFamily="2" charset="-122"/>
                <a:ea typeface="华文楷体" pitchFamily="2" charset="-122"/>
              </a:rPr>
              <a:t>按照</a:t>
            </a:r>
            <a:r>
              <a:rPr lang="en-US" altLang="zh-CN" sz="2000" dirty="0" smtClean="0">
                <a:solidFill>
                  <a:srgbClr val="FF0000"/>
                </a:solidFill>
                <a:latin typeface="华文楷体" pitchFamily="2" charset="-122"/>
                <a:ea typeface="华文楷体" pitchFamily="2" charset="-122"/>
              </a:rPr>
              <a:t>《</a:t>
            </a:r>
            <a:r>
              <a:rPr lang="zh-CN" altLang="en-US" sz="2000" dirty="0" smtClean="0">
                <a:solidFill>
                  <a:srgbClr val="FF0000"/>
                </a:solidFill>
                <a:latin typeface="华文楷体" pitchFamily="2" charset="-122"/>
                <a:ea typeface="华文楷体" pitchFamily="2" charset="-122"/>
              </a:rPr>
              <a:t>深圳经济特区养老保险条例</a:t>
            </a:r>
            <a:r>
              <a:rPr lang="en-US" altLang="zh-CN" sz="2000" dirty="0" smtClean="0">
                <a:solidFill>
                  <a:srgbClr val="FF0000"/>
                </a:solidFill>
                <a:latin typeface="华文楷体" pitchFamily="2" charset="-122"/>
                <a:ea typeface="华文楷体" pitchFamily="2" charset="-122"/>
              </a:rPr>
              <a:t>》</a:t>
            </a:r>
            <a:r>
              <a:rPr lang="zh-CN" altLang="en-US" sz="2000" dirty="0" smtClean="0">
                <a:solidFill>
                  <a:srgbClr val="FF0000"/>
                </a:solidFill>
                <a:latin typeface="华文楷体" pitchFamily="2" charset="-122"/>
                <a:ea typeface="华文楷体" pitchFamily="2" charset="-122"/>
              </a:rPr>
              <a:t>第四十条的规定支付</a:t>
            </a:r>
            <a:r>
              <a:rPr lang="zh-CN" altLang="en-US" sz="2000" dirty="0" smtClean="0">
                <a:latin typeface="华文楷体" pitchFamily="2" charset="-122"/>
                <a:ea typeface="华文楷体" pitchFamily="2" charset="-122"/>
              </a:rPr>
              <a:t>，具体标准为：</a:t>
            </a:r>
          </a:p>
          <a:p>
            <a:pPr>
              <a:buNone/>
            </a:pPr>
            <a:r>
              <a:rPr lang="zh-CN" altLang="en-US" sz="2000" dirty="0" smtClean="0">
                <a:latin typeface="华文楷体" pitchFamily="2" charset="-122"/>
                <a:ea typeface="华文楷体" pitchFamily="2" charset="-122"/>
              </a:rPr>
              <a:t>            ⑴丧葬补助费：支付标准为其死亡时深圳市上年度城镇职工月平均工资的</a:t>
            </a:r>
            <a:r>
              <a:rPr lang="en-US" sz="2000" dirty="0" smtClean="0">
                <a:latin typeface="华文楷体" pitchFamily="2" charset="-122"/>
                <a:ea typeface="华文楷体" pitchFamily="2" charset="-122"/>
              </a:rPr>
              <a:t>3</a:t>
            </a:r>
            <a:r>
              <a:rPr lang="zh-CN" altLang="en-US" sz="2000" dirty="0" smtClean="0">
                <a:latin typeface="华文楷体" pitchFamily="2" charset="-122"/>
                <a:ea typeface="华文楷体" pitchFamily="2" charset="-122"/>
              </a:rPr>
              <a:t>倍；</a:t>
            </a:r>
          </a:p>
          <a:p>
            <a:pPr>
              <a:buNone/>
            </a:pPr>
            <a:r>
              <a:rPr lang="zh-CN" altLang="en-US" sz="2000" dirty="0" smtClean="0">
                <a:latin typeface="华文楷体" pitchFamily="2" charset="-122"/>
                <a:ea typeface="华文楷体" pitchFamily="2" charset="-122"/>
              </a:rPr>
              <a:t>            ⑵一次性抚恤金：抚恤金以其死亡时深圳市上年度城镇职工月平均工资为基数。供养直系亲属为</a:t>
            </a:r>
            <a:r>
              <a:rPr lang="en-US" sz="2000" dirty="0" smtClean="0">
                <a:latin typeface="华文楷体" pitchFamily="2" charset="-122"/>
                <a:ea typeface="华文楷体" pitchFamily="2" charset="-122"/>
              </a:rPr>
              <a:t>1</a:t>
            </a:r>
            <a:r>
              <a:rPr lang="zh-CN" altLang="en-US" sz="2000" dirty="0" smtClean="0">
                <a:latin typeface="华文楷体" pitchFamily="2" charset="-122"/>
                <a:ea typeface="华文楷体" pitchFamily="2" charset="-122"/>
              </a:rPr>
              <a:t>人的，支付上述基数的</a:t>
            </a:r>
            <a:r>
              <a:rPr lang="en-US" sz="2000" dirty="0" smtClean="0">
                <a:latin typeface="华文楷体" pitchFamily="2" charset="-122"/>
                <a:ea typeface="华文楷体" pitchFamily="2" charset="-122"/>
              </a:rPr>
              <a:t>6</a:t>
            </a:r>
            <a:r>
              <a:rPr lang="zh-CN" altLang="en-US" sz="2000" dirty="0" smtClean="0">
                <a:latin typeface="华文楷体" pitchFamily="2" charset="-122"/>
                <a:ea typeface="华文楷体" pitchFamily="2" charset="-122"/>
              </a:rPr>
              <a:t>倍；供养直系亲属为</a:t>
            </a:r>
            <a:r>
              <a:rPr lang="en-US" sz="2000" dirty="0" smtClean="0">
                <a:latin typeface="华文楷体" pitchFamily="2" charset="-122"/>
                <a:ea typeface="华文楷体" pitchFamily="2" charset="-122"/>
              </a:rPr>
              <a:t>2</a:t>
            </a:r>
            <a:r>
              <a:rPr lang="zh-CN" altLang="en-US" sz="2000" dirty="0" smtClean="0">
                <a:latin typeface="华文楷体" pitchFamily="2" charset="-122"/>
                <a:ea typeface="华文楷体" pitchFamily="2" charset="-122"/>
              </a:rPr>
              <a:t>人的，支付上述基数的</a:t>
            </a:r>
            <a:r>
              <a:rPr lang="en-US" sz="2000" dirty="0" smtClean="0">
                <a:latin typeface="华文楷体" pitchFamily="2" charset="-122"/>
                <a:ea typeface="华文楷体" pitchFamily="2" charset="-122"/>
              </a:rPr>
              <a:t>9</a:t>
            </a:r>
            <a:r>
              <a:rPr lang="zh-CN" altLang="en-US" sz="2000" dirty="0" smtClean="0">
                <a:latin typeface="华文楷体" pitchFamily="2" charset="-122"/>
                <a:ea typeface="华文楷体" pitchFamily="2" charset="-122"/>
              </a:rPr>
              <a:t>倍；供养直系亲属为</a:t>
            </a:r>
            <a:r>
              <a:rPr lang="en-US" sz="2000" dirty="0" smtClean="0">
                <a:latin typeface="华文楷体" pitchFamily="2" charset="-122"/>
                <a:ea typeface="华文楷体" pitchFamily="2" charset="-122"/>
              </a:rPr>
              <a:t>3</a:t>
            </a:r>
            <a:r>
              <a:rPr lang="zh-CN" altLang="en-US" sz="2000" dirty="0" smtClean="0">
                <a:latin typeface="华文楷体" pitchFamily="2" charset="-122"/>
                <a:ea typeface="华文楷体" pitchFamily="2" charset="-122"/>
              </a:rPr>
              <a:t>人及以上的，支付上述基数的</a:t>
            </a:r>
            <a:r>
              <a:rPr lang="en-US" sz="2000" dirty="0" smtClean="0">
                <a:latin typeface="华文楷体" pitchFamily="2" charset="-122"/>
                <a:ea typeface="华文楷体" pitchFamily="2" charset="-122"/>
              </a:rPr>
              <a:t>12</a:t>
            </a:r>
            <a:r>
              <a:rPr lang="zh-CN" altLang="en-US" sz="2000" dirty="0" smtClean="0">
                <a:latin typeface="华文楷体" pitchFamily="2" charset="-122"/>
                <a:ea typeface="华文楷体" pitchFamily="2" charset="-122"/>
              </a:rPr>
              <a:t>倍。</a:t>
            </a:r>
          </a:p>
          <a:p>
            <a:pPr>
              <a:buNone/>
            </a:pPr>
            <a:r>
              <a:rPr lang="zh-CN" altLang="en-US" sz="2000" dirty="0" smtClean="0">
                <a:latin typeface="华文楷体" pitchFamily="2" charset="-122"/>
                <a:ea typeface="华文楷体" pitchFamily="2" charset="-122"/>
              </a:rPr>
              <a:t>            用人单位未为劳动者缴纳社会养老保险费的，劳动者请求用人单位支付上述费用的，应予支持。</a:t>
            </a:r>
            <a:endParaRPr lang="en-US" altLang="zh-CN" sz="2000" dirty="0" smtClean="0">
              <a:latin typeface="华文楷体" pitchFamily="2" charset="-122"/>
              <a:ea typeface="华文楷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1000" fill="hold"/>
                                        <p:tgtEl>
                                          <p:spTgt spid="3">
                                            <p:txEl>
                                              <p:pRg st="1" end="1"/>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 calcmode="lin" valueType="num">
                                      <p:cBhvr additive="base">
                                        <p:cTn id="16"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7" dur="1000" fill="hold"/>
                                        <p:tgtEl>
                                          <p:spTgt spid="3">
                                            <p:txEl>
                                              <p:pRg st="2" end="2"/>
                                            </p:txEl>
                                          </p:spTgt>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 calcmode="lin" valueType="num">
                                      <p:cBhvr additive="base">
                                        <p:cTn id="2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1" dur="1000" fill="hold"/>
                                        <p:tgtEl>
                                          <p:spTgt spid="3">
                                            <p:txEl>
                                              <p:pRg st="3" end="3"/>
                                            </p:txEl>
                                          </p:spTgt>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 calcmode="lin" valueType="num">
                                      <p:cBhvr additive="base">
                                        <p:cTn id="24"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5" dur="1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357170"/>
            <a:ext cx="8229600" cy="952500"/>
          </a:xfrm>
        </p:spPr>
        <p:txBody>
          <a:bodyPr>
            <a:normAutofit/>
          </a:bodyPr>
          <a:lstStyle/>
          <a:p>
            <a:pPr algn="l"/>
            <a:r>
              <a:rPr lang="zh-CN" altLang="en-US" dirty="0" smtClean="0">
                <a:latin typeface="方正粗圆简体" pitchFamily="65" charset="-122"/>
                <a:ea typeface="方正粗圆简体" pitchFamily="65" charset="-122"/>
              </a:rPr>
              <a:t>工伤保险待遇裁判指引</a:t>
            </a:r>
            <a:endParaRPr lang="zh-CN" altLang="en-US" dirty="0">
              <a:latin typeface="方正粗圆简体" pitchFamily="65" charset="-122"/>
              <a:ea typeface="方正粗圆简体" pitchFamily="65" charset="-122"/>
            </a:endParaRPr>
          </a:p>
        </p:txBody>
      </p:sp>
      <p:sp>
        <p:nvSpPr>
          <p:cNvPr id="3" name="内容占位符 2"/>
          <p:cNvSpPr>
            <a:spLocks noGrp="1"/>
          </p:cNvSpPr>
          <p:nvPr>
            <p:ph idx="1"/>
          </p:nvPr>
        </p:nvSpPr>
        <p:spPr>
          <a:xfrm>
            <a:off x="428596" y="1476356"/>
            <a:ext cx="8229600" cy="4595854"/>
          </a:xfrm>
        </p:spPr>
        <p:txBody>
          <a:bodyPr>
            <a:normAutofit/>
          </a:bodyPr>
          <a:lstStyle/>
          <a:p>
            <a:pPr>
              <a:buNone/>
            </a:pPr>
            <a:r>
              <a:rPr lang="zh-CN" altLang="en-US" sz="3000" dirty="0" smtClean="0">
                <a:latin typeface="华文中宋" pitchFamily="2" charset="-122"/>
                <a:ea typeface="华文中宋" pitchFamily="2" charset="-122"/>
              </a:rPr>
              <a:t>四、第二十一条（新增条款）</a:t>
            </a:r>
            <a:endParaRPr lang="en-US" altLang="zh-CN" sz="3000" dirty="0" smtClean="0">
              <a:latin typeface="华文中宋" pitchFamily="2" charset="-122"/>
              <a:ea typeface="华文中宋" pitchFamily="2" charset="-122"/>
            </a:endParaRPr>
          </a:p>
          <a:p>
            <a:pPr lvl="0">
              <a:buNone/>
            </a:pPr>
            <a:r>
              <a:rPr lang="zh-CN" altLang="en-US" sz="2400" dirty="0" smtClean="0"/>
              <a:t>            </a:t>
            </a:r>
            <a:r>
              <a:rPr lang="zh-CN" altLang="en-US" sz="2400" dirty="0" smtClean="0">
                <a:latin typeface="华文楷体" pitchFamily="2" charset="-122"/>
                <a:ea typeface="华文楷体" pitchFamily="2" charset="-122"/>
              </a:rPr>
              <a:t>劳动者在劳动能力鉴定委员会认定的</a:t>
            </a:r>
            <a:r>
              <a:rPr lang="zh-CN" altLang="en-US" sz="2400" dirty="0" smtClean="0">
                <a:solidFill>
                  <a:srgbClr val="FF0000"/>
                </a:solidFill>
                <a:latin typeface="华文楷体" pitchFamily="2" charset="-122"/>
                <a:ea typeface="华文楷体" pitchFamily="2" charset="-122"/>
              </a:rPr>
              <a:t>医疗期内回用人单位上班的</a:t>
            </a:r>
            <a:r>
              <a:rPr lang="zh-CN" altLang="en-US" sz="2400" dirty="0" smtClean="0">
                <a:latin typeface="华文楷体" pitchFamily="2" charset="-122"/>
                <a:ea typeface="华文楷体" pitchFamily="2" charset="-122"/>
              </a:rPr>
              <a:t>，其停工留薪期仍然按照劳动能力鉴定委员会认定的医疗期确定，劳动者请求同时支付停工留薪期工资和实际工作期间工资的，不予支持，应</a:t>
            </a:r>
            <a:r>
              <a:rPr lang="zh-CN" altLang="en-US" sz="2400" dirty="0" smtClean="0">
                <a:solidFill>
                  <a:srgbClr val="FF0000"/>
                </a:solidFill>
                <a:latin typeface="华文楷体" pitchFamily="2" charset="-122"/>
                <a:ea typeface="华文楷体" pitchFamily="2" charset="-122"/>
              </a:rPr>
              <a:t>按照就高不就低的原则择一支持</a:t>
            </a:r>
            <a:r>
              <a:rPr lang="zh-CN" altLang="en-US" sz="2400" dirty="0" smtClean="0">
                <a:latin typeface="华文楷体" pitchFamily="2" charset="-122"/>
                <a:ea typeface="华文楷体" pitchFamily="2" charset="-122"/>
              </a:rPr>
              <a:t>。</a:t>
            </a:r>
            <a:endParaRPr lang="en-US" altLang="zh-CN" sz="2000" dirty="0" smtClean="0">
              <a:latin typeface="华文楷体" pitchFamily="2" charset="-122"/>
              <a:ea typeface="华文楷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357170"/>
            <a:ext cx="8229600" cy="952500"/>
          </a:xfrm>
        </p:spPr>
        <p:txBody>
          <a:bodyPr>
            <a:normAutofit/>
          </a:bodyPr>
          <a:lstStyle/>
          <a:p>
            <a:pPr algn="l"/>
            <a:r>
              <a:rPr lang="zh-CN" altLang="en-US" dirty="0" smtClean="0">
                <a:latin typeface="方正粗圆简体" pitchFamily="65" charset="-122"/>
                <a:ea typeface="方正粗圆简体" pitchFamily="65" charset="-122"/>
              </a:rPr>
              <a:t>工伤保险待遇裁判指引</a:t>
            </a:r>
            <a:endParaRPr lang="zh-CN" altLang="en-US" dirty="0">
              <a:latin typeface="方正粗圆简体" pitchFamily="65" charset="-122"/>
              <a:ea typeface="方正粗圆简体" pitchFamily="65" charset="-122"/>
            </a:endParaRPr>
          </a:p>
        </p:txBody>
      </p:sp>
      <p:sp>
        <p:nvSpPr>
          <p:cNvPr id="3" name="内容占位符 2"/>
          <p:cNvSpPr>
            <a:spLocks noGrp="1"/>
          </p:cNvSpPr>
          <p:nvPr>
            <p:ph idx="1"/>
          </p:nvPr>
        </p:nvSpPr>
        <p:spPr>
          <a:xfrm>
            <a:off x="428596" y="1476356"/>
            <a:ext cx="8229600" cy="4595854"/>
          </a:xfrm>
        </p:spPr>
        <p:txBody>
          <a:bodyPr>
            <a:normAutofit lnSpcReduction="10000"/>
          </a:bodyPr>
          <a:lstStyle/>
          <a:p>
            <a:pPr>
              <a:buNone/>
            </a:pPr>
            <a:r>
              <a:rPr lang="zh-CN" altLang="en-US" sz="3000" dirty="0" smtClean="0">
                <a:latin typeface="华文中宋" pitchFamily="2" charset="-122"/>
                <a:ea typeface="华文中宋" pitchFamily="2" charset="-122"/>
              </a:rPr>
              <a:t>五</a:t>
            </a:r>
            <a:r>
              <a:rPr lang="zh-CN" altLang="en-US" sz="3000" smtClean="0">
                <a:latin typeface="华文中宋" pitchFamily="2" charset="-122"/>
                <a:ea typeface="华文中宋" pitchFamily="2" charset="-122"/>
              </a:rPr>
              <a:t>、</a:t>
            </a:r>
            <a:r>
              <a:rPr lang="zh-CN" altLang="en-US" sz="3000" dirty="0" smtClean="0">
                <a:latin typeface="华文中宋" pitchFamily="2" charset="-122"/>
                <a:ea typeface="华文中宋" pitchFamily="2" charset="-122"/>
              </a:rPr>
              <a:t>第二十二条（新增条款）</a:t>
            </a:r>
            <a:endParaRPr lang="en-US" altLang="zh-CN" sz="3000" dirty="0" smtClean="0">
              <a:latin typeface="华文中宋" pitchFamily="2" charset="-122"/>
              <a:ea typeface="华文中宋" pitchFamily="2" charset="-122"/>
            </a:endParaRPr>
          </a:p>
          <a:p>
            <a:pPr>
              <a:buNone/>
            </a:pPr>
            <a:r>
              <a:rPr lang="zh-CN" altLang="en-US" sz="2400" dirty="0" smtClean="0">
                <a:latin typeface="华文楷体" pitchFamily="2" charset="-122"/>
                <a:ea typeface="华文楷体" pitchFamily="2" charset="-122"/>
              </a:rPr>
              <a:t>           劳动者因</a:t>
            </a:r>
            <a:r>
              <a:rPr lang="zh-CN" altLang="en-US" sz="2400" dirty="0" smtClean="0">
                <a:solidFill>
                  <a:srgbClr val="FF0000"/>
                </a:solidFill>
                <a:latin typeface="华文楷体" pitchFamily="2" charset="-122"/>
                <a:ea typeface="华文楷体" pitchFamily="2" charset="-122"/>
              </a:rPr>
              <a:t>生产安全事故</a:t>
            </a:r>
            <a:r>
              <a:rPr lang="zh-CN" altLang="en-US" sz="2400" dirty="0" smtClean="0">
                <a:latin typeface="华文楷体" pitchFamily="2" charset="-122"/>
                <a:ea typeface="华文楷体" pitchFamily="2" charset="-122"/>
              </a:rPr>
              <a:t>发生工伤或被诊断</a:t>
            </a:r>
            <a:r>
              <a:rPr lang="zh-CN" altLang="en-US" sz="2400" dirty="0" smtClean="0">
                <a:solidFill>
                  <a:srgbClr val="FF0000"/>
                </a:solidFill>
                <a:latin typeface="华文楷体" pitchFamily="2" charset="-122"/>
                <a:ea typeface="华文楷体" pitchFamily="2" charset="-122"/>
              </a:rPr>
              <a:t>患有职业病</a:t>
            </a:r>
            <a:r>
              <a:rPr lang="zh-CN" altLang="en-US" sz="2400" dirty="0" smtClean="0">
                <a:latin typeface="华文楷体" pitchFamily="2" charset="-122"/>
                <a:ea typeface="华文楷体" pitchFamily="2" charset="-122"/>
              </a:rPr>
              <a:t>，劳动者或者其近亲属依据最高人民法院</a:t>
            </a:r>
            <a:r>
              <a:rPr lang="en-US" altLang="zh-CN" sz="2400" dirty="0" smtClean="0">
                <a:latin typeface="华文楷体" pitchFamily="2" charset="-122"/>
                <a:ea typeface="华文楷体" pitchFamily="2" charset="-122"/>
              </a:rPr>
              <a:t>《</a:t>
            </a:r>
            <a:r>
              <a:rPr lang="zh-CN" altLang="en-US" sz="2400" dirty="0" smtClean="0">
                <a:latin typeface="华文楷体" pitchFamily="2" charset="-122"/>
                <a:ea typeface="华文楷体" pitchFamily="2" charset="-122"/>
              </a:rPr>
              <a:t>关于确定民事侵权精神损害赔偿责任若干问题的解释</a:t>
            </a:r>
            <a:r>
              <a:rPr lang="en-US" altLang="zh-CN" sz="2400" dirty="0" smtClean="0">
                <a:latin typeface="华文楷体" pitchFamily="2" charset="-122"/>
                <a:ea typeface="华文楷体" pitchFamily="2" charset="-122"/>
              </a:rPr>
              <a:t>》</a:t>
            </a:r>
            <a:r>
              <a:rPr lang="zh-CN" altLang="en-US" sz="2400" dirty="0" smtClean="0">
                <a:latin typeface="华文楷体" pitchFamily="2" charset="-122"/>
                <a:ea typeface="华文楷体" pitchFamily="2" charset="-122"/>
              </a:rPr>
              <a:t>的规定要求用人单位承担精神损害赔偿责任的，应按照劳动者伤残等级进行确定，十级伤残为</a:t>
            </a:r>
            <a:r>
              <a:rPr lang="en-US" sz="2400" dirty="0" smtClean="0">
                <a:latin typeface="华文楷体" pitchFamily="2" charset="-122"/>
                <a:ea typeface="华文楷体" pitchFamily="2" charset="-122"/>
              </a:rPr>
              <a:t>1</a:t>
            </a:r>
            <a:r>
              <a:rPr lang="zh-CN" altLang="en-US" sz="2400" dirty="0" smtClean="0">
                <a:latin typeface="华文楷体" pitchFamily="2" charset="-122"/>
                <a:ea typeface="华文楷体" pitchFamily="2" charset="-122"/>
              </a:rPr>
              <a:t>万元，逐级增加</a:t>
            </a:r>
            <a:r>
              <a:rPr lang="en-US" sz="2400" dirty="0" smtClean="0">
                <a:latin typeface="华文楷体" pitchFamily="2" charset="-122"/>
                <a:ea typeface="华文楷体" pitchFamily="2" charset="-122"/>
              </a:rPr>
              <a:t>1</a:t>
            </a:r>
            <a:r>
              <a:rPr lang="zh-CN" altLang="en-US" sz="2400" dirty="0" smtClean="0">
                <a:latin typeface="华文楷体" pitchFamily="2" charset="-122"/>
                <a:ea typeface="华文楷体" pitchFamily="2" charset="-122"/>
              </a:rPr>
              <a:t>万元，一级伤残或死亡的为</a:t>
            </a:r>
            <a:r>
              <a:rPr lang="en-US" sz="2400" dirty="0" smtClean="0">
                <a:latin typeface="华文楷体" pitchFamily="2" charset="-122"/>
                <a:ea typeface="华文楷体" pitchFamily="2" charset="-122"/>
              </a:rPr>
              <a:t>10</a:t>
            </a:r>
            <a:r>
              <a:rPr lang="zh-CN" altLang="en-US" sz="2400" dirty="0" smtClean="0">
                <a:latin typeface="华文楷体" pitchFamily="2" charset="-122"/>
                <a:ea typeface="华文楷体" pitchFamily="2" charset="-122"/>
              </a:rPr>
              <a:t>万元。</a:t>
            </a:r>
            <a:endParaRPr lang="en-US" altLang="zh-CN" sz="2400" dirty="0" smtClean="0">
              <a:latin typeface="华文楷体" pitchFamily="2" charset="-122"/>
              <a:ea typeface="华文楷体" pitchFamily="2" charset="-122"/>
            </a:endParaRPr>
          </a:p>
          <a:p>
            <a:pPr>
              <a:buFont typeface="Wingdings" pitchFamily="2" charset="2"/>
              <a:buChar char="Ø"/>
            </a:pPr>
            <a:r>
              <a:rPr lang="zh-CN" altLang="en-US" sz="2400" dirty="0" smtClean="0">
                <a:latin typeface="华文楷体" pitchFamily="2" charset="-122"/>
                <a:ea typeface="华文楷体" pitchFamily="2" charset="-122"/>
              </a:rPr>
              <a:t>广东省高院</a:t>
            </a:r>
            <a:r>
              <a:rPr lang="en-US" altLang="zh-CN" sz="2400" dirty="0" smtClean="0">
                <a:latin typeface="华文楷体" pitchFamily="2" charset="-122"/>
                <a:ea typeface="华文楷体" pitchFamily="2" charset="-122"/>
              </a:rPr>
              <a:t>20</a:t>
            </a:r>
            <a:r>
              <a:rPr lang="en-US" sz="2400" dirty="0" smtClean="0">
                <a:latin typeface="华文楷体" pitchFamily="2" charset="-122"/>
                <a:ea typeface="华文楷体" pitchFamily="2" charset="-122"/>
              </a:rPr>
              <a:t>12</a:t>
            </a:r>
            <a:r>
              <a:rPr lang="zh-CN" altLang="en-US" sz="2400" dirty="0" smtClean="0">
                <a:latin typeface="华文楷体" pitchFamily="2" charset="-122"/>
                <a:ea typeface="华文楷体" pitchFamily="2" charset="-122"/>
              </a:rPr>
              <a:t>年座谈会纪要第</a:t>
            </a:r>
            <a:r>
              <a:rPr lang="en-US" altLang="zh-CN" sz="2400" dirty="0" smtClean="0">
                <a:latin typeface="华文楷体" pitchFamily="2" charset="-122"/>
                <a:ea typeface="华文楷体" pitchFamily="2" charset="-122"/>
              </a:rPr>
              <a:t>5</a:t>
            </a:r>
            <a:r>
              <a:rPr lang="zh-CN" altLang="en-US" sz="2400" dirty="0" smtClean="0">
                <a:latin typeface="华文楷体" pitchFamily="2" charset="-122"/>
                <a:ea typeface="华文楷体" pitchFamily="2" charset="-122"/>
              </a:rPr>
              <a:t>条</a:t>
            </a:r>
            <a:endParaRPr lang="en-US" altLang="zh-CN" sz="2400" dirty="0" smtClean="0">
              <a:latin typeface="华文楷体" pitchFamily="2" charset="-122"/>
              <a:ea typeface="华文楷体" pitchFamily="2" charset="-122"/>
            </a:endParaRPr>
          </a:p>
          <a:p>
            <a:pPr>
              <a:buFont typeface="Wingdings" pitchFamily="2" charset="2"/>
              <a:buChar char="Ø"/>
            </a:pPr>
            <a:r>
              <a:rPr lang="zh-CN" altLang="en-US" sz="2400" dirty="0" smtClean="0">
                <a:latin typeface="华文楷体" pitchFamily="2" charset="-122"/>
                <a:ea typeface="华文楷体" pitchFamily="2" charset="-122"/>
              </a:rPr>
              <a:t>工伤责任</a:t>
            </a:r>
            <a:r>
              <a:rPr lang="en-US" altLang="zh-CN" sz="2400" dirty="0" smtClean="0">
                <a:latin typeface="华文楷体" pitchFamily="2" charset="-122"/>
                <a:ea typeface="华文楷体" pitchFamily="2" charset="-122"/>
              </a:rPr>
              <a:t>+</a:t>
            </a:r>
            <a:r>
              <a:rPr lang="zh-CN" altLang="en-US" sz="2400" dirty="0" smtClean="0">
                <a:latin typeface="华文楷体" pitchFamily="2" charset="-122"/>
                <a:ea typeface="华文楷体" pitchFamily="2" charset="-122"/>
              </a:rPr>
              <a:t>精神损害，其余人损项目不支持。</a:t>
            </a:r>
            <a:endParaRPr lang="en-US" altLang="zh-CN" sz="2400" dirty="0" smtClean="0">
              <a:latin typeface="华文楷体" pitchFamily="2" charset="-122"/>
              <a:ea typeface="华文楷体" pitchFamily="2" charset="-122"/>
            </a:endParaRPr>
          </a:p>
          <a:p>
            <a:pPr>
              <a:buFont typeface="Wingdings" pitchFamily="2" charset="2"/>
              <a:buChar char="Ø"/>
            </a:pPr>
            <a:r>
              <a:rPr lang="zh-CN" altLang="en-US" sz="2400" dirty="0" smtClean="0">
                <a:latin typeface="华文楷体" pitchFamily="2" charset="-122"/>
                <a:ea typeface="华文楷体" pitchFamily="2" charset="-122"/>
              </a:rPr>
              <a:t>患有职业病或因生产安全事故发生工伤，才可享受精神损害赔偿。</a:t>
            </a:r>
          </a:p>
          <a:p>
            <a:pPr lvl="0">
              <a:buNone/>
            </a:pPr>
            <a:r>
              <a:rPr lang="zh-CN" altLang="en-US" sz="2400" dirty="0" smtClean="0">
                <a:latin typeface="华文楷体" pitchFamily="2" charset="-122"/>
                <a:ea typeface="华文楷体" pitchFamily="2" charset="-122"/>
              </a:rPr>
              <a:t>   </a:t>
            </a:r>
            <a:endParaRPr lang="en-US" altLang="zh-CN" sz="2000" dirty="0" smtClean="0">
              <a:latin typeface="华文楷体" pitchFamily="2" charset="-122"/>
              <a:ea typeface="华文楷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blinds(horizontal)">
                                      <p:cBhvr>
                                        <p:cTn id="18" dur="100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blinds(horizontal)">
                                      <p:cBhvr>
                                        <p:cTn id="23" dur="1000"/>
                                        <p:tgtEl>
                                          <p:spTgt spid="3">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blinds(horizontal)">
                                      <p:cBhvr>
                                        <p:cTn id="28"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357170"/>
            <a:ext cx="8229600" cy="952500"/>
          </a:xfrm>
        </p:spPr>
        <p:txBody>
          <a:bodyPr>
            <a:normAutofit/>
          </a:bodyPr>
          <a:lstStyle/>
          <a:p>
            <a:pPr algn="l"/>
            <a:endParaRPr lang="zh-CN" altLang="en-US" dirty="0">
              <a:latin typeface="方正粗圆简体" pitchFamily="65" charset="-122"/>
              <a:ea typeface="方正粗圆简体" pitchFamily="65" charset="-122"/>
            </a:endParaRPr>
          </a:p>
        </p:txBody>
      </p:sp>
      <p:sp>
        <p:nvSpPr>
          <p:cNvPr id="3" name="内容占位符 2"/>
          <p:cNvSpPr>
            <a:spLocks noGrp="1"/>
          </p:cNvSpPr>
          <p:nvPr>
            <p:ph idx="1"/>
          </p:nvPr>
        </p:nvSpPr>
        <p:spPr>
          <a:xfrm>
            <a:off x="428596" y="1476356"/>
            <a:ext cx="8229600" cy="4595854"/>
          </a:xfrm>
        </p:spPr>
        <p:txBody>
          <a:bodyPr>
            <a:normAutofit/>
          </a:bodyPr>
          <a:lstStyle/>
          <a:p>
            <a:pPr lvl="0" algn="ctr">
              <a:buNone/>
            </a:pPr>
            <a:endParaRPr lang="en-US" altLang="zh-CN" sz="5400" dirty="0" smtClean="0">
              <a:latin typeface="方正琥珀简体" pitchFamily="65" charset="-122"/>
              <a:ea typeface="方正琥珀简体" pitchFamily="65" charset="-122"/>
            </a:endParaRPr>
          </a:p>
          <a:p>
            <a:pPr lvl="0" algn="ctr">
              <a:buNone/>
            </a:pPr>
            <a:r>
              <a:rPr lang="zh-CN" altLang="en-US" sz="5400" dirty="0" smtClean="0">
                <a:latin typeface="方正琥珀简体" pitchFamily="65" charset="-122"/>
                <a:ea typeface="方正琥珀简体" pitchFamily="65" charset="-122"/>
              </a:rPr>
              <a:t>谢谢大家！</a:t>
            </a:r>
            <a:endParaRPr lang="en-US" altLang="zh-CN" sz="5400" dirty="0" smtClean="0">
              <a:latin typeface="方正琥珀简体" pitchFamily="65" charset="-122"/>
              <a:ea typeface="方正琥珀简体" pitchFamily="65" charset="-122"/>
            </a:endParaRPr>
          </a:p>
        </p:txBody>
      </p:sp>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标题 1"/>
          <p:cNvSpPr>
            <a:spLocks noGrp="1"/>
          </p:cNvSpPr>
          <p:nvPr>
            <p:ph type="title"/>
          </p:nvPr>
        </p:nvSpPr>
        <p:spPr/>
        <p:txBody>
          <a:bodyPr/>
          <a:lstStyle/>
          <a:p>
            <a:pPr eaLnBrk="1" hangingPunct="1"/>
            <a:endParaRPr lang="zh-CN" altLang="en-US" smtClean="0"/>
          </a:p>
        </p:txBody>
      </p:sp>
      <p:sp>
        <p:nvSpPr>
          <p:cNvPr id="93187" name="内容占位符 2"/>
          <p:cNvSpPr>
            <a:spLocks noGrp="1"/>
          </p:cNvSpPr>
          <p:nvPr>
            <p:ph idx="1"/>
          </p:nvPr>
        </p:nvSpPr>
        <p:spPr/>
        <p:txBody>
          <a:bodyPr/>
          <a:lstStyle/>
          <a:p>
            <a:pPr eaLnBrk="1" hangingPunct="1"/>
            <a:endParaRPr lang="zh-CN" altLang="en-US" smtClean="0"/>
          </a:p>
        </p:txBody>
      </p:sp>
      <p:grpSp>
        <p:nvGrpSpPr>
          <p:cNvPr id="2" name="Group 8"/>
          <p:cNvGrpSpPr>
            <a:grpSpLocks/>
          </p:cNvGrpSpPr>
          <p:nvPr/>
        </p:nvGrpSpPr>
        <p:grpSpPr bwMode="auto">
          <a:xfrm>
            <a:off x="0" y="0"/>
            <a:ext cx="9144000" cy="5715000"/>
            <a:chOff x="0" y="0"/>
            <a:chExt cx="4967" cy="4320"/>
          </a:xfrm>
        </p:grpSpPr>
        <p:pic>
          <p:nvPicPr>
            <p:cNvPr id="93192" name="Picture 6"/>
            <p:cNvPicPr>
              <a:picLocks noChangeAspect="1" noChangeArrowheads="1"/>
            </p:cNvPicPr>
            <p:nvPr/>
          </p:nvPicPr>
          <p:blipFill>
            <a:blip r:embed="rId2"/>
            <a:srcRect l="24010"/>
            <a:stretch>
              <a:fillRect/>
            </a:stretch>
          </p:blipFill>
          <p:spPr bwMode="auto">
            <a:xfrm>
              <a:off x="0" y="0"/>
              <a:ext cx="4921" cy="4320"/>
            </a:xfrm>
            <a:prstGeom prst="rect">
              <a:avLst/>
            </a:prstGeom>
            <a:noFill/>
            <a:ln w="9525">
              <a:noFill/>
              <a:miter lim="800000"/>
              <a:headEnd/>
              <a:tailEnd/>
            </a:ln>
          </p:spPr>
        </p:pic>
        <p:sp>
          <p:nvSpPr>
            <p:cNvPr id="93193" name="Rectangle 3"/>
            <p:cNvSpPr>
              <a:spLocks noChangeArrowheads="1"/>
            </p:cNvSpPr>
            <p:nvPr/>
          </p:nvSpPr>
          <p:spPr bwMode="auto">
            <a:xfrm rot="10800000">
              <a:off x="341" y="0"/>
              <a:ext cx="4626" cy="4320"/>
            </a:xfrm>
            <a:prstGeom prst="rect">
              <a:avLst/>
            </a:prstGeom>
            <a:gradFill rotWithShape="1">
              <a:gsLst>
                <a:gs pos="0">
                  <a:schemeClr val="bg1"/>
                </a:gs>
                <a:gs pos="100000">
                  <a:schemeClr val="accent1">
                    <a:alpha val="0"/>
                  </a:schemeClr>
                </a:gs>
              </a:gsLst>
              <a:lin ang="0" scaled="1"/>
            </a:gradFill>
            <a:ln w="9525">
              <a:noFill/>
              <a:miter lim="800000"/>
              <a:headEnd/>
              <a:tailEnd/>
            </a:ln>
          </p:spPr>
          <p:txBody>
            <a:bodyPr wrap="none" anchor="ctr"/>
            <a:lstStyle/>
            <a:p>
              <a:endParaRPr lang="zh-CN" altLang="en-US"/>
            </a:p>
          </p:txBody>
        </p:sp>
      </p:grpSp>
      <p:sp>
        <p:nvSpPr>
          <p:cNvPr id="32773" name="TextBox 43"/>
          <p:cNvSpPr txBox="1">
            <a:spLocks noChangeArrowheads="1"/>
          </p:cNvSpPr>
          <p:nvPr/>
        </p:nvSpPr>
        <p:spPr bwMode="auto">
          <a:xfrm>
            <a:off x="612775" y="2377282"/>
            <a:ext cx="8135938" cy="1089529"/>
          </a:xfrm>
          <a:prstGeom prst="rect">
            <a:avLst/>
          </a:prstGeom>
          <a:noFill/>
          <a:ln w="9525">
            <a:noFill/>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spAutoFit/>
          </a:bodyPr>
          <a:lstStyle/>
          <a:p>
            <a:pPr algn="r">
              <a:lnSpc>
                <a:spcPct val="120000"/>
              </a:lnSpc>
              <a:defRPr/>
            </a:pPr>
            <a:r>
              <a:rPr lang="zh-CN" altLang="en-US" sz="5400" b="1" dirty="0">
                <a:solidFill>
                  <a:srgbClr val="050760"/>
                </a:solidFill>
                <a:ea typeface="微软雅黑" pitchFamily="34" charset="-122"/>
              </a:rPr>
              <a:t>提问时间</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pPr algn="l"/>
            <a:r>
              <a:rPr lang="zh-CN" altLang="en-US" dirty="0" smtClean="0">
                <a:latin typeface="方正粗圆简体" pitchFamily="65" charset="-122"/>
                <a:ea typeface="方正粗圆简体" pitchFamily="65" charset="-122"/>
              </a:rPr>
              <a:t>主体问题（第十三条至第二十一条）</a:t>
            </a:r>
            <a:endParaRPr lang="zh-CN" altLang="en-US" dirty="0">
              <a:latin typeface="方正粗圆简体" pitchFamily="65" charset="-122"/>
              <a:ea typeface="方正粗圆简体" pitchFamily="65" charset="-122"/>
            </a:endParaRPr>
          </a:p>
        </p:txBody>
      </p:sp>
      <p:sp>
        <p:nvSpPr>
          <p:cNvPr id="3" name="内容占位符 2"/>
          <p:cNvSpPr>
            <a:spLocks noGrp="1"/>
          </p:cNvSpPr>
          <p:nvPr>
            <p:ph idx="1"/>
          </p:nvPr>
        </p:nvSpPr>
        <p:spPr>
          <a:xfrm>
            <a:off x="457200" y="1333500"/>
            <a:ext cx="8229600" cy="4238644"/>
          </a:xfrm>
        </p:spPr>
        <p:txBody>
          <a:bodyPr>
            <a:normAutofit/>
          </a:bodyPr>
          <a:lstStyle/>
          <a:p>
            <a:pPr>
              <a:buNone/>
            </a:pPr>
            <a:r>
              <a:rPr lang="zh-CN" altLang="en-US" sz="3000" dirty="0" smtClean="0">
                <a:latin typeface="华文中宋" pitchFamily="2" charset="-122"/>
                <a:ea typeface="华文中宋" pitchFamily="2" charset="-122"/>
              </a:rPr>
              <a:t>二、第二十一条（修改条款）</a:t>
            </a:r>
            <a:endParaRPr lang="en-US" altLang="zh-CN" sz="3000" dirty="0" smtClean="0">
              <a:latin typeface="华文中宋" pitchFamily="2" charset="-122"/>
              <a:ea typeface="华文中宋" pitchFamily="2" charset="-122"/>
            </a:endParaRPr>
          </a:p>
          <a:p>
            <a:pPr>
              <a:buNone/>
            </a:pPr>
            <a:r>
              <a:rPr lang="zh-CN" altLang="en-US" sz="2400" dirty="0" smtClean="0">
                <a:latin typeface="华文楷体" pitchFamily="2" charset="-122"/>
                <a:ea typeface="华文楷体" pitchFamily="2" charset="-122"/>
              </a:rPr>
              <a:t>          劳动者主张与用人单位存在劳动关系或者主张劳动法上的有关权利，用人单位否认双方之间存在劳动关系并主张劳动者是由不具备用工主体资格的承包人、挂靠人或营业执照借用人聘用的，应当</a:t>
            </a:r>
            <a:r>
              <a:rPr lang="zh-CN" altLang="en-US" sz="2400" dirty="0" smtClean="0">
                <a:solidFill>
                  <a:srgbClr val="FF0000"/>
                </a:solidFill>
                <a:latin typeface="华文楷体" pitchFamily="2" charset="-122"/>
                <a:ea typeface="华文楷体" pitchFamily="2" charset="-122"/>
              </a:rPr>
              <a:t>将承包人、挂靠人或营业执照借用人追为当事人</a:t>
            </a:r>
            <a:r>
              <a:rPr lang="zh-CN" altLang="en-US" sz="2400" dirty="0" smtClean="0">
                <a:latin typeface="华文楷体" pitchFamily="2" charset="-122"/>
                <a:ea typeface="华文楷体" pitchFamily="2" charset="-122"/>
              </a:rPr>
              <a:t>参加诉讼。</a:t>
            </a:r>
            <a:endParaRPr lang="en-US" altLang="zh-CN" sz="2400" dirty="0" smtClean="0">
              <a:latin typeface="华文楷体" pitchFamily="2" charset="-122"/>
              <a:ea typeface="华文楷体" pitchFamily="2" charset="-122"/>
            </a:endParaRPr>
          </a:p>
          <a:p>
            <a:pPr>
              <a:buFont typeface="Wingdings" pitchFamily="2" charset="2"/>
              <a:buChar char="Ø"/>
            </a:pPr>
            <a:r>
              <a:rPr lang="zh-CN" altLang="en-US" sz="2400" dirty="0" smtClean="0">
                <a:latin typeface="华文楷体" pitchFamily="2" charset="-122"/>
                <a:ea typeface="华文楷体" pitchFamily="2" charset="-122"/>
              </a:rPr>
              <a:t>程序性规定</a:t>
            </a:r>
            <a:endParaRPr lang="en-US" altLang="zh-CN" sz="2400" dirty="0" smtClean="0">
              <a:latin typeface="华文楷体" pitchFamily="2" charset="-122"/>
              <a:ea typeface="华文楷体" pitchFamily="2" charset="-122"/>
            </a:endParaRPr>
          </a:p>
          <a:p>
            <a:pPr>
              <a:buFont typeface="Wingdings" pitchFamily="2" charset="2"/>
              <a:buChar char="Ø"/>
            </a:pPr>
            <a:r>
              <a:rPr lang="zh-CN" altLang="en-US" sz="2400" dirty="0" smtClean="0">
                <a:latin typeface="华文楷体" pitchFamily="2" charset="-122"/>
                <a:ea typeface="华文楷体" pitchFamily="2" charset="-122"/>
              </a:rPr>
              <a:t>有初步证据证明有承包、挂靠或营业执照借用关系</a:t>
            </a:r>
            <a:endParaRPr lang="en-US" altLang="zh-CN" sz="2400" dirty="0" smtClean="0">
              <a:latin typeface="华文楷体" pitchFamily="2" charset="-122"/>
              <a:ea typeface="华文楷体" pitchFamily="2" charset="-122"/>
            </a:endParaRPr>
          </a:p>
          <a:p>
            <a:pPr>
              <a:buFont typeface="Wingdings" pitchFamily="2" charset="2"/>
              <a:buChar char="Ø"/>
            </a:pPr>
            <a:r>
              <a:rPr lang="zh-CN" altLang="en-US" sz="2400" dirty="0" smtClean="0">
                <a:latin typeface="华文楷体" pitchFamily="2" charset="-122"/>
                <a:ea typeface="华文楷体" pitchFamily="2" charset="-122"/>
              </a:rPr>
              <a:t>发包单位与承包人、被挂靠单位与挂靠人、营业执照出借单位与借用人为共同当事人。</a:t>
            </a:r>
            <a:endParaRPr lang="en-US" altLang="zh-CN" sz="2400" dirty="0" smtClean="0">
              <a:latin typeface="华文楷体" pitchFamily="2" charset="-122"/>
              <a:ea typeface="华文楷体" pitchFamily="2" charset="-122"/>
            </a:endParaRPr>
          </a:p>
          <a:p>
            <a:pPr>
              <a:buNone/>
            </a:pPr>
            <a:endParaRPr lang="zh-CN" altLang="en-US" sz="2400" dirty="0" smtClean="0">
              <a:latin typeface="华文楷体" pitchFamily="2" charset="-122"/>
              <a:ea typeface="华文楷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blinds(horizontal)">
                                      <p:cBhvr>
                                        <p:cTn id="18" dur="100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blinds(horizontal)">
                                      <p:cBhvr>
                                        <p:cTn id="23" dur="1000"/>
                                        <p:tgtEl>
                                          <p:spTgt spid="3">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blinds(horizontal)">
                                      <p:cBhvr>
                                        <p:cTn id="28"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357170"/>
            <a:ext cx="8229600" cy="952500"/>
          </a:xfrm>
        </p:spPr>
        <p:txBody>
          <a:bodyPr>
            <a:normAutofit fontScale="90000"/>
          </a:bodyPr>
          <a:lstStyle/>
          <a:p>
            <a:pPr algn="l"/>
            <a:r>
              <a:rPr lang="zh-CN" altLang="en-US" dirty="0" smtClean="0">
                <a:latin typeface="方正粗圆简体" pitchFamily="65" charset="-122"/>
                <a:ea typeface="方正粗圆简体" pitchFamily="65" charset="-122"/>
              </a:rPr>
              <a:t>举证责任问题（第二十二条至第二十七条）</a:t>
            </a:r>
            <a:endParaRPr lang="zh-CN" altLang="en-US" dirty="0">
              <a:latin typeface="方正粗圆简体" pitchFamily="65" charset="-122"/>
              <a:ea typeface="方正粗圆简体" pitchFamily="65" charset="-122"/>
            </a:endParaRPr>
          </a:p>
        </p:txBody>
      </p:sp>
      <p:sp>
        <p:nvSpPr>
          <p:cNvPr id="3" name="内容占位符 2"/>
          <p:cNvSpPr>
            <a:spLocks noGrp="1"/>
          </p:cNvSpPr>
          <p:nvPr>
            <p:ph idx="1"/>
          </p:nvPr>
        </p:nvSpPr>
        <p:spPr>
          <a:xfrm>
            <a:off x="457200" y="1333500"/>
            <a:ext cx="8229600" cy="4238644"/>
          </a:xfrm>
        </p:spPr>
        <p:txBody>
          <a:bodyPr>
            <a:normAutofit/>
          </a:bodyPr>
          <a:lstStyle/>
          <a:p>
            <a:pPr>
              <a:buNone/>
            </a:pPr>
            <a:r>
              <a:rPr lang="zh-CN" altLang="en-US" sz="3000" dirty="0" smtClean="0">
                <a:latin typeface="华文中宋" pitchFamily="2" charset="-122"/>
                <a:ea typeface="华文中宋" pitchFamily="2" charset="-122"/>
              </a:rPr>
              <a:t>一、第二十五条第（</a:t>
            </a:r>
            <a:r>
              <a:rPr lang="en-US" altLang="zh-CN" sz="3000" dirty="0" smtClean="0">
                <a:latin typeface="华文中宋" pitchFamily="2" charset="-122"/>
                <a:ea typeface="华文中宋" pitchFamily="2" charset="-122"/>
              </a:rPr>
              <a:t>5</a:t>
            </a:r>
            <a:r>
              <a:rPr lang="zh-CN" altLang="en-US" sz="3000" dirty="0" smtClean="0">
                <a:latin typeface="华文中宋" pitchFamily="2" charset="-122"/>
                <a:ea typeface="华文中宋" pitchFamily="2" charset="-122"/>
              </a:rPr>
              <a:t>）项（保留条款）</a:t>
            </a:r>
            <a:endParaRPr lang="en-US" altLang="zh-CN" sz="3000" dirty="0" smtClean="0">
              <a:latin typeface="华文中宋" pitchFamily="2" charset="-122"/>
              <a:ea typeface="华文中宋" pitchFamily="2" charset="-122"/>
            </a:endParaRPr>
          </a:p>
          <a:p>
            <a:pPr lvl="0">
              <a:buNone/>
            </a:pPr>
            <a:r>
              <a:rPr lang="zh-CN" altLang="en-US" sz="2400" dirty="0" smtClean="0">
                <a:latin typeface="华文楷体" pitchFamily="2" charset="-122"/>
                <a:ea typeface="华文楷体" pitchFamily="2" charset="-122"/>
              </a:rPr>
              <a:t>    当事人因工资支付发生争议的，举证责任如下分配：</a:t>
            </a:r>
            <a:r>
              <a:rPr lang="en-US" altLang="en-US" sz="2400" dirty="0" smtClean="0">
                <a:latin typeface="华文楷体" pitchFamily="2" charset="-122"/>
                <a:ea typeface="华文楷体" pitchFamily="2" charset="-122"/>
              </a:rPr>
              <a:t> </a:t>
            </a:r>
            <a:endParaRPr lang="zh-CN" altLang="en-US" sz="2400" dirty="0" smtClean="0">
              <a:latin typeface="华文楷体" pitchFamily="2" charset="-122"/>
              <a:ea typeface="华文楷体" pitchFamily="2" charset="-122"/>
            </a:endParaRPr>
          </a:p>
          <a:p>
            <a:pPr>
              <a:buNone/>
            </a:pPr>
            <a:r>
              <a:rPr lang="zh-CN" altLang="en-US" sz="2400" dirty="0" smtClean="0">
                <a:latin typeface="华文楷体" pitchFamily="2" charset="-122"/>
                <a:ea typeface="华文楷体" pitchFamily="2" charset="-122"/>
              </a:rPr>
              <a:t>     </a:t>
            </a:r>
            <a:r>
              <a:rPr lang="en-US" altLang="zh-CN" sz="2400" dirty="0" smtClean="0">
                <a:latin typeface="华文楷体" pitchFamily="2" charset="-122"/>
                <a:ea typeface="华文楷体" pitchFamily="2" charset="-122"/>
              </a:rPr>
              <a:t>… …</a:t>
            </a:r>
          </a:p>
          <a:p>
            <a:pPr>
              <a:buNone/>
            </a:pPr>
            <a:r>
              <a:rPr lang="zh-CN" altLang="en-US" sz="2400" dirty="0" smtClean="0">
                <a:latin typeface="华文楷体" pitchFamily="2" charset="-122"/>
                <a:ea typeface="华文楷体" pitchFamily="2" charset="-122"/>
              </a:rPr>
              <a:t>     ⑸劳动者与用人单位约定业务提成在货款收回后才支付的，对</a:t>
            </a:r>
            <a:r>
              <a:rPr lang="zh-CN" altLang="en-US" sz="2400" dirty="0" smtClean="0">
                <a:solidFill>
                  <a:srgbClr val="FF0000"/>
                </a:solidFill>
                <a:latin typeface="华文楷体" pitchFamily="2" charset="-122"/>
                <a:ea typeface="华文楷体" pitchFamily="2" charset="-122"/>
              </a:rPr>
              <a:t>货款收回</a:t>
            </a:r>
            <a:r>
              <a:rPr lang="zh-CN" altLang="en-US" sz="2400" dirty="0" smtClean="0">
                <a:latin typeface="华文楷体" pitchFamily="2" charset="-122"/>
                <a:ea typeface="华文楷体" pitchFamily="2" charset="-122"/>
              </a:rPr>
              <a:t>的举证责任</a:t>
            </a:r>
            <a:r>
              <a:rPr lang="zh-CN" altLang="en-US" sz="2400" dirty="0" smtClean="0">
                <a:solidFill>
                  <a:srgbClr val="FF0000"/>
                </a:solidFill>
                <a:latin typeface="华文楷体" pitchFamily="2" charset="-122"/>
                <a:ea typeface="华文楷体" pitchFamily="2" charset="-122"/>
              </a:rPr>
              <a:t>由劳动者</a:t>
            </a:r>
            <a:r>
              <a:rPr lang="zh-CN" altLang="en-US" sz="2400" dirty="0" smtClean="0">
                <a:latin typeface="华文楷体" pitchFamily="2" charset="-122"/>
                <a:ea typeface="华文楷体" pitchFamily="2" charset="-122"/>
              </a:rPr>
              <a:t>负担。</a:t>
            </a:r>
            <a:endParaRPr lang="en-US" altLang="zh-CN" sz="2400" dirty="0" smtClean="0">
              <a:latin typeface="华文楷体" pitchFamily="2" charset="-122"/>
              <a:ea typeface="华文楷体" pitchFamily="2" charset="-122"/>
            </a:endParaRPr>
          </a:p>
          <a:p>
            <a:pPr>
              <a:buNone/>
            </a:pPr>
            <a:r>
              <a:rPr lang="zh-CN" altLang="en-US" sz="2400" dirty="0" smtClean="0">
                <a:latin typeface="华文楷体" pitchFamily="2" charset="-122"/>
                <a:ea typeface="华文楷体" pitchFamily="2" charset="-122"/>
              </a:rPr>
              <a:t>      </a:t>
            </a:r>
            <a:r>
              <a:rPr lang="en-US" altLang="zh-CN" sz="2400" dirty="0" smtClean="0">
                <a:latin typeface="华文楷体" pitchFamily="2" charset="-122"/>
                <a:ea typeface="华文楷体" pitchFamily="2" charset="-122"/>
              </a:rPr>
              <a:t>… …</a:t>
            </a:r>
          </a:p>
          <a:p>
            <a:pPr>
              <a:buFont typeface="Wingdings" pitchFamily="2" charset="2"/>
              <a:buChar char="Ø"/>
            </a:pPr>
            <a:r>
              <a:rPr lang="zh-CN" altLang="en-US" sz="2400" dirty="0" smtClean="0">
                <a:latin typeface="华文楷体" pitchFamily="2" charset="-122"/>
                <a:ea typeface="华文楷体" pitchFamily="2" charset="-122"/>
              </a:rPr>
              <a:t>当事人对否定性事实无需举证；</a:t>
            </a:r>
            <a:endParaRPr lang="en-US" altLang="zh-CN" sz="2400" dirty="0" smtClean="0">
              <a:latin typeface="华文楷体" pitchFamily="2" charset="-122"/>
              <a:ea typeface="华文楷体" pitchFamily="2" charset="-122"/>
            </a:endParaRPr>
          </a:p>
          <a:p>
            <a:pPr>
              <a:buFont typeface="Wingdings" pitchFamily="2" charset="2"/>
              <a:buChar char="Ø"/>
            </a:pPr>
            <a:r>
              <a:rPr lang="zh-CN" altLang="en-US" sz="2400" dirty="0" smtClean="0">
                <a:latin typeface="华文楷体" pitchFamily="2" charset="-122"/>
                <a:ea typeface="华文楷体" pitchFamily="2" charset="-122"/>
              </a:rPr>
              <a:t>适用民事举证责任一般原则；</a:t>
            </a:r>
            <a:endParaRPr lang="en-US" altLang="zh-CN" sz="2400" dirty="0" smtClean="0">
              <a:latin typeface="华文楷体" pitchFamily="2" charset="-122"/>
              <a:ea typeface="华文楷体" pitchFamily="2" charset="-122"/>
            </a:endParaRPr>
          </a:p>
          <a:p>
            <a:pPr>
              <a:buFont typeface="Wingdings" pitchFamily="2" charset="2"/>
              <a:buChar char="Ø"/>
            </a:pPr>
            <a:r>
              <a:rPr lang="zh-CN" altLang="en-US" sz="2400" dirty="0" smtClean="0">
                <a:latin typeface="华文楷体" pitchFamily="2" charset="-122"/>
                <a:ea typeface="华文楷体" pitchFamily="2" charset="-122"/>
              </a:rPr>
              <a:t>主张条件成就的，对条件成就承担举证责任；</a:t>
            </a:r>
            <a:endParaRPr lang="en-US" altLang="zh-CN" sz="2400" dirty="0" smtClean="0">
              <a:latin typeface="华文楷体" pitchFamily="2" charset="-122"/>
              <a:ea typeface="华文楷体" pitchFamily="2" charset="-122"/>
            </a:endParaRPr>
          </a:p>
          <a:p>
            <a:pPr>
              <a:buNone/>
            </a:pPr>
            <a:endParaRPr lang="zh-CN" altLang="en-US" sz="2400" dirty="0" smtClean="0">
              <a:latin typeface="华文楷体" pitchFamily="2" charset="-122"/>
              <a:ea typeface="华文楷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1000" fill="hold"/>
                                        <p:tgtEl>
                                          <p:spTgt spid="3">
                                            <p:txEl>
                                              <p:pRg st="1" end="1"/>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 calcmode="lin" valueType="num">
                                      <p:cBhvr additive="base">
                                        <p:cTn id="16"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7" dur="1000" fill="hold"/>
                                        <p:tgtEl>
                                          <p:spTgt spid="3">
                                            <p:txEl>
                                              <p:pRg st="2" end="2"/>
                                            </p:txEl>
                                          </p:spTgt>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 calcmode="lin" valueType="num">
                                      <p:cBhvr additive="base">
                                        <p:cTn id="2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1" dur="1000" fill="hold"/>
                                        <p:tgtEl>
                                          <p:spTgt spid="3">
                                            <p:txEl>
                                              <p:pRg st="3" end="3"/>
                                            </p:txEl>
                                          </p:spTgt>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 calcmode="lin" valueType="num">
                                      <p:cBhvr additive="base">
                                        <p:cTn id="24"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5" dur="1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blinds(horizontal)">
                                      <p:cBhvr>
                                        <p:cTn id="30" dur="1000"/>
                                        <p:tgtEl>
                                          <p:spTgt spid="3">
                                            <p:txEl>
                                              <p:pRg st="5" end="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blinds(horizontal)">
                                      <p:cBhvr>
                                        <p:cTn id="35" dur="1000"/>
                                        <p:tgtEl>
                                          <p:spTgt spid="3">
                                            <p:txEl>
                                              <p:pRg st="6" end="6"/>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nodeType="clickEffect">
                                  <p:stCondLst>
                                    <p:cond delay="0"/>
                                  </p:stCondLst>
                                  <p:childTnLst>
                                    <p:set>
                                      <p:cBhvr>
                                        <p:cTn id="39" dur="1" fill="hold">
                                          <p:stCondLst>
                                            <p:cond delay="0"/>
                                          </p:stCondLst>
                                        </p:cTn>
                                        <p:tgtEl>
                                          <p:spTgt spid="3">
                                            <p:txEl>
                                              <p:pRg st="7" end="7"/>
                                            </p:txEl>
                                          </p:spTgt>
                                        </p:tgtEl>
                                        <p:attrNameLst>
                                          <p:attrName>style.visibility</p:attrName>
                                        </p:attrNameLst>
                                      </p:cBhvr>
                                      <p:to>
                                        <p:strVal val="visible"/>
                                      </p:to>
                                    </p:set>
                                    <p:animEffect transition="in" filter="blinds(horizontal)">
                                      <p:cBhvr>
                                        <p:cTn id="40" dur="1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357170"/>
            <a:ext cx="8229600" cy="952500"/>
          </a:xfrm>
        </p:spPr>
        <p:txBody>
          <a:bodyPr>
            <a:normAutofit fontScale="90000"/>
          </a:bodyPr>
          <a:lstStyle/>
          <a:p>
            <a:pPr algn="l"/>
            <a:r>
              <a:rPr lang="zh-CN" altLang="en-US" dirty="0" smtClean="0">
                <a:latin typeface="方正粗圆简体" pitchFamily="65" charset="-122"/>
                <a:ea typeface="方正粗圆简体" pitchFamily="65" charset="-122"/>
              </a:rPr>
              <a:t>举证责任问题（第二十二条至第二十七条）</a:t>
            </a:r>
            <a:endParaRPr lang="zh-CN" altLang="en-US" dirty="0">
              <a:latin typeface="方正粗圆简体" pitchFamily="65" charset="-122"/>
              <a:ea typeface="方正粗圆简体" pitchFamily="65" charset="-122"/>
            </a:endParaRPr>
          </a:p>
        </p:txBody>
      </p:sp>
      <p:sp>
        <p:nvSpPr>
          <p:cNvPr id="3" name="内容占位符 2"/>
          <p:cNvSpPr>
            <a:spLocks noGrp="1"/>
          </p:cNvSpPr>
          <p:nvPr>
            <p:ph idx="1"/>
          </p:nvPr>
        </p:nvSpPr>
        <p:spPr>
          <a:xfrm>
            <a:off x="457200" y="1333500"/>
            <a:ext cx="8229600" cy="4238644"/>
          </a:xfrm>
        </p:spPr>
        <p:txBody>
          <a:bodyPr>
            <a:normAutofit fontScale="92500" lnSpcReduction="10000"/>
          </a:bodyPr>
          <a:lstStyle/>
          <a:p>
            <a:pPr>
              <a:buNone/>
            </a:pPr>
            <a:r>
              <a:rPr lang="zh-CN" altLang="en-US" dirty="0" smtClean="0">
                <a:latin typeface="华文中宋" pitchFamily="2" charset="-122"/>
                <a:ea typeface="华文中宋" pitchFamily="2" charset="-122"/>
              </a:rPr>
              <a:t>二、第二十五条第（</a:t>
            </a:r>
            <a:r>
              <a:rPr lang="en-US" altLang="zh-CN" dirty="0" smtClean="0">
                <a:latin typeface="华文中宋" pitchFamily="2" charset="-122"/>
                <a:ea typeface="华文中宋" pitchFamily="2" charset="-122"/>
              </a:rPr>
              <a:t>6</a:t>
            </a:r>
            <a:r>
              <a:rPr lang="zh-CN" altLang="en-US" dirty="0" smtClean="0">
                <a:latin typeface="华文中宋" pitchFamily="2" charset="-122"/>
                <a:ea typeface="华文中宋" pitchFamily="2" charset="-122"/>
              </a:rPr>
              <a:t>）项（修改条款）</a:t>
            </a:r>
            <a:endParaRPr lang="en-US" altLang="zh-CN" dirty="0" smtClean="0">
              <a:latin typeface="华文中宋" pitchFamily="2" charset="-122"/>
              <a:ea typeface="华文中宋" pitchFamily="2" charset="-122"/>
            </a:endParaRPr>
          </a:p>
          <a:p>
            <a:pPr lvl="0">
              <a:buNone/>
            </a:pPr>
            <a:r>
              <a:rPr lang="zh-CN" altLang="en-US" sz="2400" dirty="0" smtClean="0">
                <a:latin typeface="华文楷体" pitchFamily="2" charset="-122"/>
                <a:ea typeface="华文楷体" pitchFamily="2" charset="-122"/>
              </a:rPr>
              <a:t>    </a:t>
            </a:r>
            <a:r>
              <a:rPr lang="zh-CN" altLang="en-US" sz="2600" dirty="0" smtClean="0">
                <a:latin typeface="华文楷体" pitchFamily="2" charset="-122"/>
                <a:ea typeface="华文楷体" pitchFamily="2" charset="-122"/>
              </a:rPr>
              <a:t>当事人因工资支付发生争议的，举证责任如下分配：</a:t>
            </a:r>
            <a:r>
              <a:rPr lang="en-US" altLang="en-US" sz="2600" dirty="0" smtClean="0">
                <a:latin typeface="华文楷体" pitchFamily="2" charset="-122"/>
                <a:ea typeface="华文楷体" pitchFamily="2" charset="-122"/>
              </a:rPr>
              <a:t> </a:t>
            </a:r>
            <a:endParaRPr lang="zh-CN" altLang="en-US" sz="2600" dirty="0" smtClean="0">
              <a:latin typeface="华文楷体" pitchFamily="2" charset="-122"/>
              <a:ea typeface="华文楷体" pitchFamily="2" charset="-122"/>
            </a:endParaRPr>
          </a:p>
          <a:p>
            <a:pPr>
              <a:buNone/>
            </a:pPr>
            <a:r>
              <a:rPr lang="zh-CN" altLang="en-US" sz="2600" dirty="0" smtClean="0">
                <a:latin typeface="华文楷体" pitchFamily="2" charset="-122"/>
                <a:ea typeface="华文楷体" pitchFamily="2" charset="-122"/>
              </a:rPr>
              <a:t>     </a:t>
            </a:r>
            <a:r>
              <a:rPr lang="en-US" altLang="zh-CN" sz="2600" dirty="0" smtClean="0">
                <a:latin typeface="华文楷体" pitchFamily="2" charset="-122"/>
                <a:ea typeface="华文楷体" pitchFamily="2" charset="-122"/>
              </a:rPr>
              <a:t>… …</a:t>
            </a:r>
          </a:p>
          <a:p>
            <a:pPr>
              <a:buNone/>
            </a:pPr>
            <a:r>
              <a:rPr lang="zh-CN" altLang="en-US" sz="2600" dirty="0" smtClean="0">
                <a:latin typeface="华文楷体" pitchFamily="2" charset="-122"/>
                <a:ea typeface="华文楷体" pitchFamily="2" charset="-122"/>
              </a:rPr>
              <a:t>         ⑹劳动者主张加班工资，用人单位否认有加班的，劳动者应就其存在加班事实或用人单位掌握加班事实存在证据承担举证责任；劳动者已举证证明其存在加班事实或用人单位掌握加班事实存在证据的，用人单位应就劳动者申请劳动仲裁之日前两年内的工作时间承担举证责任；</a:t>
            </a:r>
            <a:r>
              <a:rPr lang="en-US" altLang="en-US" sz="2600" dirty="0" smtClean="0">
                <a:latin typeface="华文楷体" pitchFamily="2" charset="-122"/>
                <a:ea typeface="华文楷体" pitchFamily="2" charset="-122"/>
              </a:rPr>
              <a:t> </a:t>
            </a:r>
            <a:endParaRPr lang="zh-CN" altLang="en-US" sz="2600" dirty="0" smtClean="0">
              <a:latin typeface="华文楷体" pitchFamily="2" charset="-122"/>
              <a:ea typeface="华文楷体" pitchFamily="2" charset="-122"/>
            </a:endParaRPr>
          </a:p>
          <a:p>
            <a:pPr>
              <a:buNone/>
            </a:pPr>
            <a:r>
              <a:rPr lang="zh-CN" altLang="en-US" sz="2600" dirty="0" smtClean="0">
                <a:latin typeface="华文楷体" pitchFamily="2" charset="-122"/>
                <a:ea typeface="华文楷体" pitchFamily="2" charset="-122"/>
              </a:rPr>
              <a:t>          用人单位考勤记录虽无劳动者签名，但有其他证据</a:t>
            </a:r>
            <a:r>
              <a:rPr lang="en-US" altLang="en-US" sz="2600" dirty="0" smtClean="0">
                <a:latin typeface="华文楷体" pitchFamily="2" charset="-122"/>
                <a:ea typeface="华文楷体" pitchFamily="2" charset="-122"/>
              </a:rPr>
              <a:t>(</a:t>
            </a:r>
            <a:r>
              <a:rPr lang="zh-CN" altLang="en-US" sz="2600" dirty="0" smtClean="0">
                <a:latin typeface="华文楷体" pitchFamily="2" charset="-122"/>
                <a:ea typeface="华文楷体" pitchFamily="2" charset="-122"/>
              </a:rPr>
              <a:t>如</a:t>
            </a:r>
            <a:r>
              <a:rPr lang="zh-CN" altLang="en-US" sz="2600" dirty="0" smtClean="0">
                <a:solidFill>
                  <a:srgbClr val="FF0000"/>
                </a:solidFill>
                <a:latin typeface="华文楷体" pitchFamily="2" charset="-122"/>
                <a:ea typeface="华文楷体" pitchFamily="2" charset="-122"/>
              </a:rPr>
              <a:t>经劳动者确认</a:t>
            </a:r>
            <a:r>
              <a:rPr lang="zh-CN" altLang="en-US" sz="2600" dirty="0" smtClean="0">
                <a:latin typeface="华文楷体" pitchFamily="2" charset="-122"/>
                <a:ea typeface="华文楷体" pitchFamily="2" charset="-122"/>
              </a:rPr>
              <a:t>的工资支付凭证等</a:t>
            </a:r>
            <a:r>
              <a:rPr lang="en-US" altLang="en-US" sz="2600" dirty="0" smtClean="0">
                <a:latin typeface="华文楷体" pitchFamily="2" charset="-122"/>
                <a:ea typeface="华文楷体" pitchFamily="2" charset="-122"/>
              </a:rPr>
              <a:t>)</a:t>
            </a:r>
            <a:r>
              <a:rPr lang="zh-CN" altLang="en-US" sz="2600" dirty="0" smtClean="0">
                <a:latin typeface="华文楷体" pitchFamily="2" charset="-122"/>
                <a:ea typeface="华文楷体" pitchFamily="2" charset="-122"/>
              </a:rPr>
              <a:t>相佐证的，可作为认定劳动者工作时间的证据。</a:t>
            </a:r>
          </a:p>
          <a:p>
            <a:pPr>
              <a:buNone/>
            </a:pPr>
            <a:endParaRPr lang="zh-CN" altLang="en-US" sz="2400" dirty="0" smtClean="0">
              <a:latin typeface="华文楷体" pitchFamily="2" charset="-122"/>
              <a:ea typeface="华文楷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1000" fill="hold"/>
                                        <p:tgtEl>
                                          <p:spTgt spid="3">
                                            <p:txEl>
                                              <p:pRg st="1" end="1"/>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 calcmode="lin" valueType="num">
                                      <p:cBhvr additive="base">
                                        <p:cTn id="16"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7" dur="1000" fill="hold"/>
                                        <p:tgtEl>
                                          <p:spTgt spid="3">
                                            <p:txEl>
                                              <p:pRg st="2" end="2"/>
                                            </p:txEl>
                                          </p:spTgt>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 calcmode="lin" valueType="num">
                                      <p:cBhvr additive="base">
                                        <p:cTn id="2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1" dur="1000" fill="hold"/>
                                        <p:tgtEl>
                                          <p:spTgt spid="3">
                                            <p:txEl>
                                              <p:pRg st="3" end="3"/>
                                            </p:txEl>
                                          </p:spTgt>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 calcmode="lin" valueType="num">
                                      <p:cBhvr additive="base">
                                        <p:cTn id="24"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5" dur="1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357170"/>
            <a:ext cx="8229600" cy="952500"/>
          </a:xfrm>
        </p:spPr>
        <p:txBody>
          <a:bodyPr>
            <a:normAutofit fontScale="90000"/>
          </a:bodyPr>
          <a:lstStyle/>
          <a:p>
            <a:pPr algn="l"/>
            <a:r>
              <a:rPr lang="zh-CN" altLang="en-US" dirty="0" smtClean="0">
                <a:latin typeface="方正粗圆简体" pitchFamily="65" charset="-122"/>
                <a:ea typeface="方正粗圆简体" pitchFamily="65" charset="-122"/>
              </a:rPr>
              <a:t>举证责任问题（第二十二条至第二十七条）</a:t>
            </a:r>
            <a:endParaRPr lang="zh-CN" altLang="en-US" dirty="0">
              <a:latin typeface="方正粗圆简体" pitchFamily="65" charset="-122"/>
              <a:ea typeface="方正粗圆简体" pitchFamily="65" charset="-122"/>
            </a:endParaRPr>
          </a:p>
        </p:txBody>
      </p:sp>
      <p:sp>
        <p:nvSpPr>
          <p:cNvPr id="3" name="内容占位符 2"/>
          <p:cNvSpPr>
            <a:spLocks noGrp="1"/>
          </p:cNvSpPr>
          <p:nvPr>
            <p:ph idx="1"/>
          </p:nvPr>
        </p:nvSpPr>
        <p:spPr>
          <a:xfrm>
            <a:off x="457200" y="1333500"/>
            <a:ext cx="8229600" cy="4238644"/>
          </a:xfrm>
        </p:spPr>
        <p:txBody>
          <a:bodyPr>
            <a:normAutofit/>
          </a:bodyPr>
          <a:lstStyle/>
          <a:p>
            <a:pPr>
              <a:buNone/>
            </a:pPr>
            <a:r>
              <a:rPr lang="zh-CN" altLang="en-US" sz="3000" dirty="0" smtClean="0">
                <a:latin typeface="华文中宋" pitchFamily="2" charset="-122"/>
                <a:ea typeface="华文中宋" pitchFamily="2" charset="-122"/>
              </a:rPr>
              <a:t>二、第二十五条第（</a:t>
            </a:r>
            <a:r>
              <a:rPr lang="en-US" altLang="zh-CN" sz="3000" dirty="0" smtClean="0">
                <a:latin typeface="华文中宋" pitchFamily="2" charset="-122"/>
                <a:ea typeface="华文中宋" pitchFamily="2" charset="-122"/>
              </a:rPr>
              <a:t>6</a:t>
            </a:r>
            <a:r>
              <a:rPr lang="zh-CN" altLang="en-US" sz="3000" dirty="0" smtClean="0">
                <a:latin typeface="华文中宋" pitchFamily="2" charset="-122"/>
                <a:ea typeface="华文中宋" pitchFamily="2" charset="-122"/>
              </a:rPr>
              <a:t>）项（修改条款）</a:t>
            </a:r>
            <a:endParaRPr lang="en-US" altLang="zh-CN" sz="3000" dirty="0" smtClean="0">
              <a:latin typeface="华文中宋" pitchFamily="2" charset="-122"/>
              <a:ea typeface="华文中宋" pitchFamily="2" charset="-122"/>
            </a:endParaRPr>
          </a:p>
          <a:p>
            <a:pPr lvl="0">
              <a:buFont typeface="Wingdings" pitchFamily="2" charset="2"/>
              <a:buChar char="Ø"/>
            </a:pPr>
            <a:r>
              <a:rPr lang="zh-CN" altLang="en-US" sz="2400" dirty="0" smtClean="0">
                <a:latin typeface="华文楷体" pitchFamily="2" charset="-122"/>
                <a:ea typeface="华文楷体" pitchFamily="2" charset="-122"/>
              </a:rPr>
              <a:t>原文字表述容易产生误解；    </a:t>
            </a:r>
            <a:endParaRPr lang="en-US" altLang="zh-CN" sz="2400" dirty="0" smtClean="0">
              <a:latin typeface="华文楷体" pitchFamily="2" charset="-122"/>
              <a:ea typeface="华文楷体" pitchFamily="2" charset="-122"/>
            </a:endParaRPr>
          </a:p>
          <a:p>
            <a:pPr lvl="0">
              <a:buFont typeface="Wingdings" pitchFamily="2" charset="2"/>
              <a:buChar char="Ø"/>
            </a:pPr>
            <a:r>
              <a:rPr lang="zh-CN" altLang="en-US" sz="2400" dirty="0" smtClean="0">
                <a:latin typeface="华文楷体" pitchFamily="2" charset="-122"/>
                <a:ea typeface="华文楷体" pitchFamily="2" charset="-122"/>
              </a:rPr>
              <a:t>考勤记录或工资支付凭证均无劳动者签名，即使相互吻合，也无法证明其真实性；</a:t>
            </a:r>
            <a:endParaRPr lang="en-US" altLang="zh-CN" sz="2400" dirty="0" smtClean="0">
              <a:latin typeface="华文楷体" pitchFamily="2" charset="-122"/>
              <a:ea typeface="华文楷体" pitchFamily="2" charset="-122"/>
            </a:endParaRPr>
          </a:p>
          <a:p>
            <a:pPr lvl="0">
              <a:buFont typeface="Wingdings" pitchFamily="2" charset="2"/>
              <a:buChar char="Ø"/>
            </a:pPr>
            <a:r>
              <a:rPr lang="zh-CN" altLang="en-US" sz="2400" dirty="0" smtClean="0">
                <a:latin typeface="华文楷体" pitchFamily="2" charset="-122"/>
                <a:ea typeface="华文楷体" pitchFamily="2" charset="-122"/>
              </a:rPr>
              <a:t>考勤记录和工资支付凭证必须有一项有劳动者签名，且两者相互印证，才能被采信。</a:t>
            </a:r>
            <a:endParaRPr lang="en-US" altLang="zh-CN" sz="2400" dirty="0" smtClean="0">
              <a:latin typeface="华文楷体" pitchFamily="2" charset="-122"/>
              <a:ea typeface="华文楷体" pitchFamily="2" charset="-122"/>
            </a:endParaRPr>
          </a:p>
          <a:p>
            <a:pPr lvl="0">
              <a:buFont typeface="Wingdings" pitchFamily="2" charset="2"/>
              <a:buChar char="Ø"/>
            </a:pPr>
            <a:endParaRPr lang="zh-CN" altLang="en-US" sz="2400" dirty="0" smtClean="0">
              <a:latin typeface="华文楷体" pitchFamily="2" charset="-122"/>
              <a:ea typeface="华文楷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1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1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质朴">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752</TotalTime>
  <Words>6358</Words>
  <Application>Microsoft Office PowerPoint</Application>
  <PresentationFormat>全屏显示(16:10)</PresentationFormat>
  <Paragraphs>370</Paragraphs>
  <Slides>59</Slides>
  <Notes>0</Notes>
  <HiddenSlides>0</HiddenSlides>
  <MMClips>0</MMClips>
  <ScaleCrop>false</ScaleCrop>
  <HeadingPairs>
    <vt:vector size="4" baseType="variant">
      <vt:variant>
        <vt:lpstr>主题</vt:lpstr>
      </vt:variant>
      <vt:variant>
        <vt:i4>1</vt:i4>
      </vt:variant>
      <vt:variant>
        <vt:lpstr>幻灯片标题</vt:lpstr>
      </vt:variant>
      <vt:variant>
        <vt:i4>59</vt:i4>
      </vt:variant>
    </vt:vector>
  </HeadingPairs>
  <TitlesOfParts>
    <vt:vector size="60" baseType="lpstr">
      <vt:lpstr>Office 主题</vt:lpstr>
      <vt:lpstr>幻灯片 1</vt:lpstr>
      <vt:lpstr>案件受理（第一条至第十二条）</vt:lpstr>
      <vt:lpstr>案件受理（第一条至第十二条）</vt:lpstr>
      <vt:lpstr>主体问题（第十三条至第二十一条）</vt:lpstr>
      <vt:lpstr>主体问题（第十三条至第二十一条）</vt:lpstr>
      <vt:lpstr>主体问题（第十三条至第二十一条）</vt:lpstr>
      <vt:lpstr>举证责任问题（第二十二条至第二十七条）</vt:lpstr>
      <vt:lpstr>举证责任问题（第二十二条至第二十七条）</vt:lpstr>
      <vt:lpstr>举证责任问题（第二十二条至第二十七条）</vt:lpstr>
      <vt:lpstr>裁审衔接问题（第二十八条至第三十七条）</vt:lpstr>
      <vt:lpstr>裁审衔接问题（第二十八条至第三十七条）</vt:lpstr>
      <vt:lpstr>裁审衔接问题（第二十八条至第三十七条）</vt:lpstr>
      <vt:lpstr>裁审衔接问题（第二十八条至第三十七条）</vt:lpstr>
      <vt:lpstr>劳动关系认定问题（第四十九条至第五十九条）</vt:lpstr>
      <vt:lpstr>劳动关系认定问题（第四十九条至第五十九条）</vt:lpstr>
      <vt:lpstr>劳动关系认定问题（第四十九条至第五十九条）</vt:lpstr>
      <vt:lpstr>劳动关系认定问题（第四十九条至第五十九条）</vt:lpstr>
      <vt:lpstr>劳动关系认定问题（第四十九条至第五十九条）</vt:lpstr>
      <vt:lpstr>劳动报酬、二倍工资问题（第六十条至第七十一条）</vt:lpstr>
      <vt:lpstr>劳动报酬、二倍工资问题（第六十条至第七十一条）</vt:lpstr>
      <vt:lpstr>劳动报酬、二倍工资问题（第六十条至第七十一条）</vt:lpstr>
      <vt:lpstr>劳动报酬、二倍工资问题（第六十条至第七十一条）</vt:lpstr>
      <vt:lpstr>劳动报酬、二倍工资问题（第六十条至第七十一条）</vt:lpstr>
      <vt:lpstr>劳动报酬、二倍工资问题（第六十条至第七十一条）</vt:lpstr>
      <vt:lpstr>劳动报酬、二倍工资问题（第六十条至第七十一条）</vt:lpstr>
      <vt:lpstr>劳动报酬、二倍工资问题（第六十条至第七十一条）</vt:lpstr>
      <vt:lpstr>劳动报酬、二倍工资问题（第六十条至第七十一条）</vt:lpstr>
      <vt:lpstr>幻灯片 28</vt:lpstr>
      <vt:lpstr>劳动关系解除与终止问题（第七十二条至第九十九条）</vt:lpstr>
      <vt:lpstr>劳动关系解除与终止问题（第七十二条至第九十九条）</vt:lpstr>
      <vt:lpstr>劳动关系解除与终止问题（第七十二条至第九十九条）</vt:lpstr>
      <vt:lpstr>劳动关系解除与终止问题（第七十二条至第九十九条）</vt:lpstr>
      <vt:lpstr>劳动关系解除与终止问题（第七十二条至第九十九条）</vt:lpstr>
      <vt:lpstr>劳动关系解除与终止问题（第七十二条至第九十九条）</vt:lpstr>
      <vt:lpstr>劳动关系解除与终止问题（第七十二条至第九十九条）</vt:lpstr>
      <vt:lpstr>劳动关系解除与终止问题（第七十二条至第九十九条）</vt:lpstr>
      <vt:lpstr>劳动关系解除与终止问题（第七十二条至第九十九条）</vt:lpstr>
      <vt:lpstr>劳动关系解除与终止问题（第七十二条至第九十九条）</vt:lpstr>
      <vt:lpstr>劳动关系解除与终止问题（第七十二条至第九十九条）</vt:lpstr>
      <vt:lpstr>劳动关系解除与终止问题（第七十二条至第九十九条）</vt:lpstr>
      <vt:lpstr>其他实体问题（第一百条至第一百一十四条）</vt:lpstr>
      <vt:lpstr>其他实体问题（第一百条至第一百一十四条）</vt:lpstr>
      <vt:lpstr>其他实体问题（第一百条至第一百一十四条）</vt:lpstr>
      <vt:lpstr>其他实体问题（第一百条至第一百一十四条）</vt:lpstr>
      <vt:lpstr>其他实体问题（第一百条至第一百一十四条）</vt:lpstr>
      <vt:lpstr>其他实体问题（第一百条至第一百一十四条）</vt:lpstr>
      <vt:lpstr>其他实体问题（第一百条至第一百一十四条）</vt:lpstr>
      <vt:lpstr>其他实体问题（第一百条至第一百一十四条）</vt:lpstr>
      <vt:lpstr>其他实体问题（第一百条至第一百一十四条）</vt:lpstr>
      <vt:lpstr>其他实体问题（第一百条至第一百一十四条）</vt:lpstr>
      <vt:lpstr>其他实体问题（第一百条至第一百一十四条）</vt:lpstr>
      <vt:lpstr>工伤保险待遇裁判指引</vt:lpstr>
      <vt:lpstr>工伤保险待遇裁判指引</vt:lpstr>
      <vt:lpstr>工伤保险待遇裁判指引</vt:lpstr>
      <vt:lpstr>工伤保险待遇裁判指引</vt:lpstr>
      <vt:lpstr>工伤保险待遇裁判指引</vt:lpstr>
      <vt:lpstr>工伤保险待遇裁判指引</vt:lpstr>
      <vt:lpstr>幻灯片 58</vt:lpstr>
      <vt:lpstr>幻灯片 59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lidan</dc:creator>
  <cp:lastModifiedBy>FtpDown</cp:lastModifiedBy>
  <cp:revision>99</cp:revision>
  <dcterms:created xsi:type="dcterms:W3CDTF">2013-12-12T09:08:27Z</dcterms:created>
  <dcterms:modified xsi:type="dcterms:W3CDTF">2016-01-15T02:51:42Z</dcterms:modified>
</cp:coreProperties>
</file>