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  <p:sldMasterId id="2147483726" r:id="rId2"/>
    <p:sldMasterId id="2147483714" r:id="rId3"/>
  </p:sldMasterIdLst>
  <p:notesMasterIdLst>
    <p:notesMasterId r:id="rId28"/>
  </p:notesMasterIdLst>
  <p:handoutMasterIdLst>
    <p:handoutMasterId r:id="rId29"/>
  </p:handoutMasterIdLst>
  <p:sldIdLst>
    <p:sldId id="287" r:id="rId4"/>
    <p:sldId id="463" r:id="rId5"/>
    <p:sldId id="464" r:id="rId6"/>
    <p:sldId id="465" r:id="rId7"/>
    <p:sldId id="515" r:id="rId8"/>
    <p:sldId id="514" r:id="rId9"/>
    <p:sldId id="446" r:id="rId10"/>
    <p:sldId id="466" r:id="rId11"/>
    <p:sldId id="457" r:id="rId12"/>
    <p:sldId id="435" r:id="rId13"/>
    <p:sldId id="500" r:id="rId14"/>
    <p:sldId id="454" r:id="rId15"/>
    <p:sldId id="450" r:id="rId16"/>
    <p:sldId id="461" r:id="rId17"/>
    <p:sldId id="455" r:id="rId18"/>
    <p:sldId id="458" r:id="rId19"/>
    <p:sldId id="503" r:id="rId20"/>
    <p:sldId id="459" r:id="rId21"/>
    <p:sldId id="507" r:id="rId22"/>
    <p:sldId id="509" r:id="rId23"/>
    <p:sldId id="511" r:id="rId24"/>
    <p:sldId id="512" r:id="rId25"/>
    <p:sldId id="513" r:id="rId26"/>
    <p:sldId id="291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80" autoAdjust="0"/>
    <p:restoredTop sz="83103" autoAdjust="0"/>
  </p:normalViewPr>
  <p:slideViewPr>
    <p:cSldViewPr snapToGrid="0">
      <p:cViewPr varScale="1">
        <p:scale>
          <a:sx n="59" d="100"/>
          <a:sy n="59" d="100"/>
        </p:scale>
        <p:origin x="-6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53912611-6C0A-499D-A4C6-440E1605D4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B128F9DE-FF1A-483F-985A-34B51DF37BAA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940B17-AFB2-4D88-8215-55126852E707}" type="slidenum">
              <a:rPr lang="de-DE" altLang="zh-CN" smtClean="0"/>
              <a:pPr>
                <a:defRPr/>
              </a:pPr>
              <a:t>1</a:t>
            </a:fld>
            <a:endParaRPr lang="de-DE" altLang="zh-CN" smtClean="0"/>
          </a:p>
        </p:txBody>
      </p:sp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134595D7-79F3-4847-A085-C5F5B6FB8D3F}" type="slidenum">
              <a:rPr lang="en-GB" altLang="zh-CN" sz="1300"/>
              <a:pPr algn="r" defTabSz="947738"/>
              <a:t>1</a:t>
            </a:fld>
            <a:endParaRPr lang="en-GB" altLang="zh-CN" sz="130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  </a:t>
            </a:r>
            <a:endParaRPr lang="de-DE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en-US" altLang="zh-CN" dirty="0" smtClean="0"/>
          </a:p>
          <a:p>
            <a:pPr>
              <a:lnSpc>
                <a:spcPct val="90000"/>
              </a:lnSpc>
            </a:pPr>
            <a:endParaRPr lang="zh-CN" altLang="en-US" dirty="0" smtClean="0"/>
          </a:p>
        </p:txBody>
      </p:sp>
      <p:sp>
        <p:nvSpPr>
          <p:cNvPr id="68611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13BFE9-9E7C-49DD-86B0-97606637DE4B}" type="slidenum">
              <a:rPr lang="de-DE" altLang="zh-CN" smtClean="0"/>
              <a:pPr>
                <a:defRPr/>
              </a:pPr>
              <a:t>8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16739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EC9F2F-4126-4794-A074-91557C78B1B5}" type="slidenum">
              <a:rPr lang="de-DE" altLang="zh-CN" smtClean="0"/>
              <a:pPr>
                <a:defRPr/>
              </a:pPr>
              <a:t>24</a:t>
            </a:fld>
            <a:endParaRPr lang="de-DE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3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408113" y="4843463"/>
            <a:ext cx="6484937" cy="1081087"/>
          </a:xfrm>
        </p:spPr>
        <p:txBody>
          <a:bodyPr anchor="b"/>
          <a:lstStyle>
            <a:lvl1pPr>
              <a:lnSpc>
                <a:spcPct val="11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111636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408113" y="5903913"/>
            <a:ext cx="6480175" cy="800100"/>
          </a:xfrm>
        </p:spPr>
        <p:txBody>
          <a:bodyPr tIns="45720" bIns="45720"/>
          <a:lstStyle>
            <a:lvl1pPr marL="0" indent="0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89725" y="411163"/>
            <a:ext cx="2130425" cy="53911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95275" y="411163"/>
            <a:ext cx="6242050" cy="53911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54002-BBE2-4F62-8F2B-7F9F1FEEDF33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934C1-DAF6-4756-92BC-061C31F1CC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79E7B-72A3-49C1-B63C-587F9BD8D476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4C8DB-15D5-46B7-BE17-B53A75479E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4EFA8-54AF-4CF5-9371-8CF7668CF9EB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F3B21-D208-4028-AFDD-AD2E2EB93E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E9F5D-0188-4C22-B133-21E9A98170D8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BBAB9-6921-4AC6-A992-D49E0D8A44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42C24-BA7D-4713-8D90-525B9DBAE3DF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F8B45-12E4-49EE-AF2E-C726EA6DA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9067A-9ED3-4849-AA3E-B6B8BB7BFC57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97866-AAC8-45B5-874E-1945DD9EA0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8E56D-3F22-4C5A-9130-7E75BD1D17A5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23700-2809-44EF-8FEE-6DC662F110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FD1DB-509D-4D1A-8F8E-89EBEDAF7BAC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7CBCC-91B3-48D4-A5E3-54DCA56039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99B1B-0A0E-4806-BBE1-1F83C0E75935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C814F-D4DA-4A93-9837-0CEA2126E8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82D4-C47B-4107-B3F6-B10A3366FCB8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CF956-8BDE-4FAE-AA3D-707CADF63B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2B37D-A1AA-4552-97F6-CB3409CB4EBF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9A484-DF46-4011-9E16-73B4B6C47A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9CBDA-E724-402C-9F1C-D1D2E4FB9D66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A3D8F-798C-420E-9090-166710BE61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4BBA8-E425-44FE-A8C1-1793D20E6878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2E55E-277F-4094-9793-46746609D6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B7FB-F322-4042-8E00-12797D6E82EA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31EC7-9CF8-49B6-A034-B9B11C183A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C5703-B6F0-43C0-AC41-E4FCBB1BE5FE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C91F5-8A22-4656-9EAB-5C25E5928F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358FE-A297-498B-A9F0-B00941F0A135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D2F40-5193-4A5A-9B93-4812FCF3E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D482-5D92-4988-9F2E-FC210F8B484A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2DBAC-11BC-4219-AF26-F848DE7D2B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E62FA-880E-477C-9C1B-509281019DFD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DE270-BF93-4603-85BD-2401BEF285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E50AA-DAC1-405B-A989-687BFB973088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5B11B-14B7-4CF7-AB96-5ECE4CCF23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08F6B-B1F8-45D1-834D-ED2512BB4AEF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E7C8C-B834-40D0-9775-E47B4609A5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F7A59-020A-45C6-8245-BFDF02F2B937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554A1-0EF6-43C4-8F89-4448AE893C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07FA6-9F2F-4E81-972B-E06B6DB0DBBB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2CDC8-612B-4B5D-9545-8DF9396851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D6ECC-E804-4F9B-9140-50C29D220612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0F8A3-AE95-43BE-8BBB-251FC01DA9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Textmasterformate durch Klicken bearbeiten</a:t>
            </a:r>
          </a:p>
          <a:p>
            <a:pPr lvl="1"/>
            <a:r>
              <a:rPr lang="de-DE" altLang="zh-CN" smtClean="0"/>
              <a:t>Zweite Ebene</a:t>
            </a:r>
          </a:p>
          <a:p>
            <a:pPr lvl="2"/>
            <a:r>
              <a:rPr lang="de-DE" altLang="zh-CN" smtClean="0"/>
              <a:t>Dritte Ebene</a:t>
            </a:r>
          </a:p>
          <a:p>
            <a:pPr lvl="3"/>
            <a:r>
              <a:rPr lang="de-DE" altLang="zh-CN" smtClean="0"/>
              <a:t>Vierte Ebene</a:t>
            </a:r>
          </a:p>
          <a:p>
            <a:pPr lvl="4"/>
            <a:r>
              <a:rPr lang="de-DE" altLang="zh-CN" smtClean="0"/>
              <a:t>Fünfte Ebene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00038" y="411163"/>
            <a:ext cx="85201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Klicken Sie, um das Titelformat zu bearbeiten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gray">
          <a:xfrm>
            <a:off x="219075" y="6365875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de-DE" altLang="zh-CN" sz="1000"/>
              <a:t>Page </a:t>
            </a:r>
            <a:r>
              <a:rPr lang="de-DE" altLang="zh-CN" sz="1000">
                <a:sym typeface="Wingdings" pitchFamily="2" charset="2"/>
              </a:rPr>
              <a:t></a:t>
            </a:r>
            <a:r>
              <a:rPr lang="de-DE" altLang="zh-CN" sz="1000"/>
              <a:t> </a:t>
            </a:r>
            <a:fld id="{FE3CF698-7457-46FA-BF51-33639FB02AF4}" type="slidenum">
              <a:rPr lang="de-DE" altLang="zh-CN" sz="1000"/>
              <a:pPr>
                <a:defRPr/>
              </a:pPr>
              <a:t>‹#›</a:t>
            </a:fld>
            <a:endParaRPr lang="de-DE" altLang="zh-CN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0"/>
        </a:spcBef>
        <a:spcAft>
          <a:spcPct val="400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0"/>
        </a:spcBef>
        <a:spcAft>
          <a:spcPct val="4000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0"/>
        </a:spcBef>
        <a:spcAft>
          <a:spcPct val="4000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4E27675D-0A02-4BBC-A70D-9560224D046D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879318AD-E4D1-4A05-B37B-85B53DC2BD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08005FD4-6641-4B11-8B6A-AFFFCE8404D4}" type="datetimeFigureOut">
              <a:rPr lang="zh-CN" altLang="en-US"/>
              <a:pPr>
                <a:defRPr/>
              </a:pPr>
              <a:t>2012-7-4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92527275-04A8-41BD-AEF8-F0609E526D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0" y="4598988"/>
            <a:ext cx="9144000" cy="1935162"/>
          </a:xfrm>
        </p:spPr>
        <p:txBody>
          <a:bodyPr/>
          <a:lstStyle/>
          <a:p>
            <a:pPr algn="ctr" eaLnBrk="1" hangingPunct="1"/>
            <a:r>
              <a:rPr lang="zh-CN" altLang="en-US" sz="2400" noProof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>主讲人：王军 律师</a:t>
            </a:r>
            <a:r>
              <a:rPr lang="zh-CN" altLang="zh-CN" sz="2400" b="0" noProof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/>
            </a:r>
            <a:br>
              <a:rPr lang="zh-CN" altLang="zh-CN" sz="2400" b="0" noProof="1" smtClean="0">
                <a:solidFill>
                  <a:schemeClr val="tx1"/>
                </a:solidFill>
                <a:latin typeface="宋体" charset="-122"/>
                <a:ea typeface="宋体" charset="-122"/>
              </a:rPr>
            </a:br>
            <a:r>
              <a:rPr lang="zh-CN" altLang="en-US" sz="2400" b="0" noProof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>北京市盈科律师事务所高级合伙人</a:t>
            </a:r>
            <a:r>
              <a:rPr lang="zh-CN" altLang="zh-CN" sz="2400" b="0" noProof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/>
            </a:r>
            <a:br>
              <a:rPr lang="zh-CN" altLang="zh-CN" sz="2400" b="0" noProof="1" smtClean="0">
                <a:solidFill>
                  <a:schemeClr val="tx1"/>
                </a:solidFill>
                <a:latin typeface="宋体" charset="-122"/>
                <a:ea typeface="宋体" charset="-122"/>
              </a:rPr>
            </a:br>
            <a:r>
              <a:rPr lang="zh-CN" altLang="en-US" sz="2400" b="0" noProof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>中华全国律师协会知识产权专业委员会委员</a:t>
            </a:r>
            <a:r>
              <a:rPr lang="zh-CN" altLang="zh-CN" sz="2400" b="0" noProof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/>
            </a:r>
            <a:br>
              <a:rPr lang="zh-CN" altLang="zh-CN" sz="2400" b="0" noProof="1" smtClean="0">
                <a:solidFill>
                  <a:schemeClr val="tx1"/>
                </a:solidFill>
                <a:latin typeface="宋体" charset="-122"/>
                <a:ea typeface="宋体" charset="-122"/>
              </a:rPr>
            </a:br>
            <a:endParaRPr lang="de-DE" altLang="zh-CN" sz="2400" b="0" dirty="0" smtClean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0" y="1338693"/>
            <a:ext cx="8702040" cy="267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eaLnBrk="0" hangingPunct="0"/>
            <a:r>
              <a:rPr lang="zh-CN" altLang="en-US" sz="2800" b="1" dirty="0" smtClean="0">
                <a:latin typeface="楷体_GB2312"/>
                <a:ea typeface="楷体_GB2312"/>
                <a:cs typeface="楷体_GB2312"/>
              </a:rPr>
              <a:t>文化创意产业（影视文化传媒）法律服务之</a:t>
            </a:r>
            <a:r>
              <a:rPr lang="en-US" altLang="zh-CN" sz="2800" b="1" dirty="0" smtClean="0">
                <a:latin typeface="楷体_GB2312"/>
                <a:ea typeface="楷体_GB2312"/>
                <a:cs typeface="楷体_GB2312"/>
              </a:rPr>
              <a:t> </a:t>
            </a:r>
            <a:endParaRPr lang="en-US" altLang="zh-CN" sz="2800" b="1" dirty="0">
              <a:latin typeface="楷体_GB2312"/>
              <a:ea typeface="楷体_GB2312"/>
              <a:cs typeface="楷体_GB2312"/>
            </a:endParaRPr>
          </a:p>
          <a:p>
            <a:pPr eaLnBrk="0" hangingPunct="0"/>
            <a:r>
              <a:rPr lang="zh-CN" altLang="en-US" sz="3200" b="1" dirty="0">
                <a:latin typeface="楷体_GB2312"/>
                <a:ea typeface="楷体_GB2312"/>
                <a:cs typeface="楷体_GB2312"/>
              </a:rPr>
              <a:t>   </a:t>
            </a:r>
            <a:endParaRPr lang="en-US" altLang="zh-CN" sz="3200" b="1" dirty="0">
              <a:latin typeface="楷体_GB2312"/>
              <a:ea typeface="楷体_GB2312"/>
              <a:cs typeface="楷体_GB231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latin typeface="楷体_GB2312"/>
                <a:ea typeface="楷体_GB2312"/>
                <a:cs typeface="楷体_GB2312"/>
              </a:rPr>
              <a:t>    </a:t>
            </a:r>
            <a:r>
              <a:rPr lang="zh-CN" altLang="en-US" sz="3600" b="1" dirty="0" smtClean="0"/>
              <a:t>影视项目</a:t>
            </a:r>
            <a:r>
              <a:rPr lang="zh-CN" altLang="en-US" sz="3600" b="1" dirty="0" smtClean="0"/>
              <a:t>投</a:t>
            </a:r>
            <a:r>
              <a:rPr lang="zh-CN" altLang="en-US" sz="3600" b="1" dirty="0" smtClean="0"/>
              <a:t>融资</a:t>
            </a:r>
            <a:r>
              <a:rPr lang="zh-CN" altLang="en-US" sz="3600" b="1" dirty="0" smtClean="0"/>
              <a:t>、非诉讼法律服务</a:t>
            </a:r>
            <a:endParaRPr lang="en-US" altLang="zh-CN" sz="36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/>
              <a:t>与</a:t>
            </a:r>
            <a:r>
              <a:rPr lang="zh-CN" altLang="en-US" sz="3600" b="1" dirty="0" smtClean="0"/>
              <a:t>外资准入</a:t>
            </a:r>
            <a:endParaRPr lang="zh-CN" altLang="zh-CN" sz="3600" dirty="0" smtClean="0"/>
          </a:p>
        </p:txBody>
      </p:sp>
      <p:sp>
        <p:nvSpPr>
          <p:cNvPr id="43011" name="TextBox 4"/>
          <p:cNvSpPr txBox="1">
            <a:spLocks noChangeArrowheads="1"/>
          </p:cNvSpPr>
          <p:nvPr/>
        </p:nvSpPr>
        <p:spPr bwMode="auto">
          <a:xfrm>
            <a:off x="1073150" y="3910013"/>
            <a:ext cx="2955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4301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71750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9560" y="1089978"/>
            <a:ext cx="8640147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 电影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非诚勿扰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》</a:t>
            </a: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名称权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商标权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不正当竞争</a:t>
            </a:r>
            <a:endParaRPr lang="en-US" altLang="zh-CN" sz="3600" b="1" dirty="0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影视剧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改编权</a:t>
            </a:r>
            <a:endParaRPr lang="en-US" altLang="zh-CN" sz="3600" b="1" dirty="0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续拍、翻拍权 </a:t>
            </a:r>
            <a:r>
              <a:rPr lang="en-US" altLang="zh-CN" sz="3600" dirty="0">
                <a:latin typeface="楷体_GB2312"/>
                <a:ea typeface="楷体_GB2312"/>
                <a:cs typeface="楷体_GB2312"/>
              </a:rPr>
              <a:t> </a:t>
            </a:r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4" name="图片 3" descr="fcwr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77640" y="1905000"/>
            <a:ext cx="4892040" cy="345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9560" y="1089978"/>
            <a:ext cx="8640147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3053" y="663776"/>
            <a:ext cx="4170947" cy="590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926" y="657727"/>
            <a:ext cx="4645945" cy="567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4589" y="982496"/>
            <a:ext cx="8640147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来不及说我爱你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》</a:t>
            </a: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投资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保底回报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合同效力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殃及池鱼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4" name="图片 3" descr="来不及说我爱你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3240" y="1752600"/>
            <a:ext cx="582168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292" y="998538"/>
            <a:ext cx="8640147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 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宫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1》《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宫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2》</a:t>
            </a: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系列作品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造星运动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剪辑权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网络版权 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新媒体发行</a:t>
            </a:r>
            <a:r>
              <a:rPr lang="en-US" altLang="zh-CN" sz="3600" dirty="0">
                <a:latin typeface="楷体_GB2312"/>
                <a:ea typeface="楷体_GB2312"/>
                <a:cs typeface="楷体_GB2312"/>
              </a:rPr>
              <a:t> </a:t>
            </a:r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4" name="图片 3" descr="宫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0880" y="1920240"/>
            <a:ext cx="5654040" cy="3853180"/>
          </a:xfrm>
          <a:prstGeom prst="rect">
            <a:avLst/>
          </a:prstGeom>
        </p:spPr>
      </p:pic>
      <p:pic>
        <p:nvPicPr>
          <p:cNvPr id="5" name="图片 4" descr="宫锁珠帘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20" y="1859280"/>
            <a:ext cx="5829300" cy="414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861378"/>
            <a:ext cx="8640147" cy="658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 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恋爱兵法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》</a:t>
            </a: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版权预售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价款支付标准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诉讼策略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变更与解除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要约与承诺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3600" dirty="0">
                <a:latin typeface="楷体_GB2312"/>
                <a:ea typeface="楷体_GB2312"/>
                <a:cs typeface="楷体_GB2312"/>
              </a:rPr>
              <a:t> </a:t>
            </a:r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4" name="图片 3" descr="恋爱兵法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1783080"/>
            <a:ext cx="5593080" cy="367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杜拉拉升职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5239" y="419100"/>
            <a:ext cx="4752975" cy="571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3852" y="998538"/>
            <a:ext cx="8640147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杜拉拉升职记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》</a:t>
            </a: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植入广告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商业与艺术之选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3852" y="998538"/>
            <a:ext cx="8640147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贴片广告：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贴片经营权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管理规范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消费者知情权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强制消费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5" name="图片 4" descr="唐山大地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8224" y="1828800"/>
            <a:ext cx="3273552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3852" y="998538"/>
            <a:ext cx="8640147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我的团长我的团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》</a:t>
            </a:r>
          </a:p>
          <a:p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心术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》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四大卫视 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收视竞争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修改权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剪辑权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不正当竞争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字幕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署名权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336" y="699838"/>
            <a:ext cx="4186989" cy="586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1"/>
          <p:cNvSpPr>
            <a:spLocks noChangeArrowheads="1"/>
          </p:cNvSpPr>
          <p:nvPr/>
        </p:nvSpPr>
        <p:spPr bwMode="auto">
          <a:xfrm>
            <a:off x="266783" y="-12504"/>
            <a:ext cx="7620317" cy="754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3600" b="1" dirty="0">
                <a:latin typeface="楷体_GB2312"/>
                <a:ea typeface="楷体_GB2312"/>
                <a:cs typeface="宋体" charset="-122"/>
              </a:rPr>
              <a:t> 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/>
                <a:ea typeface="楷体_GB2312"/>
                <a:cs typeface="宋体" charset="-122"/>
              </a:rPr>
              <a:t>合同：</a:t>
            </a:r>
            <a:endParaRPr lang="en-US" altLang="zh-CN" sz="3200" b="1" dirty="0" smtClean="0">
              <a:solidFill>
                <a:srgbClr val="FF0000"/>
              </a:solidFill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1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、合同性质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2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、合同主体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3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、合同履行方式、沟通方式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4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、权利许可、转让与保留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5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、收益模式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6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、知识产权（版权）条款，署名权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7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、衍生产品权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8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、违约责任（变更与单方解除权）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9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、争议解决（诉讼与仲裁、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/>
                <a:ea typeface="楷体_GB2312"/>
                <a:cs typeface="宋体" charset="-122"/>
              </a:rPr>
              <a:t>适用法律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）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10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、授权书、权利声明书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r>
              <a:rPr lang="en-US" altLang="zh-CN" sz="3200" b="1" dirty="0" smtClean="0">
                <a:latin typeface="楷体_GB2312"/>
                <a:ea typeface="楷体_GB2312"/>
                <a:cs typeface="宋体" charset="-122"/>
              </a:rPr>
              <a:t>11</a:t>
            </a:r>
            <a:r>
              <a:rPr lang="zh-CN" altLang="en-US" sz="3200" b="1" dirty="0" smtClean="0">
                <a:latin typeface="楷体_GB2312"/>
                <a:ea typeface="楷体_GB2312"/>
                <a:cs typeface="宋体" charset="-122"/>
              </a:rPr>
              <a:t>、版权登记的意义</a:t>
            </a:r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  <a:p>
            <a:endParaRPr lang="en-US" altLang="zh-CN" sz="3200" b="1" dirty="0" smtClean="0">
              <a:latin typeface="楷体_GB2312"/>
              <a:ea typeface="楷体_GB2312"/>
              <a:cs typeface="宋体" charset="-122"/>
            </a:endParaRPr>
          </a:p>
        </p:txBody>
      </p:sp>
      <p:pic>
        <p:nvPicPr>
          <p:cNvPr id="14438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2050" y="173038"/>
            <a:ext cx="2570163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509337" y="786063"/>
            <a:ext cx="4267200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衍生产品开发</a:t>
            </a:r>
            <a:endParaRPr lang="en-US" altLang="zh-CN" sz="3600" b="1" dirty="0"/>
          </a:p>
          <a:p>
            <a:endParaRPr lang="en-US" altLang="zh-CN" sz="1800" dirty="0"/>
          </a:p>
          <a:p>
            <a:pPr>
              <a:buFont typeface="Wingdings" pitchFamily="2" charset="2"/>
              <a:buChar char="l"/>
            </a:pPr>
            <a:r>
              <a:rPr lang="zh-CN" altLang="en-US" sz="2800" dirty="0" smtClean="0"/>
              <a:t>品牌与形象许可</a:t>
            </a:r>
            <a:endParaRPr lang="en-US" altLang="zh-CN" sz="2800" dirty="0"/>
          </a:p>
          <a:p>
            <a:r>
              <a:rPr lang="en-US" altLang="zh-CN" sz="2800" dirty="0"/>
              <a:t> </a:t>
            </a:r>
          </a:p>
          <a:p>
            <a:pPr>
              <a:buFont typeface="Wingdings" pitchFamily="2" charset="2"/>
              <a:buChar char="l"/>
            </a:pPr>
            <a:r>
              <a:rPr lang="zh-CN" altLang="en-US" sz="2800" dirty="0" smtClean="0"/>
              <a:t>特许经营</a:t>
            </a:r>
            <a:endParaRPr lang="en-US" altLang="zh-CN" sz="2800" dirty="0"/>
          </a:p>
          <a:p>
            <a:endParaRPr lang="en-US" altLang="zh-CN" sz="2800" dirty="0"/>
          </a:p>
          <a:p>
            <a:pPr>
              <a:buFont typeface="Wingdings" pitchFamily="2" charset="2"/>
              <a:buChar char="l"/>
            </a:pPr>
            <a:r>
              <a:rPr lang="zh-CN" altLang="en-US" sz="2800" dirty="0" smtClean="0"/>
              <a:t>商品化权</a:t>
            </a:r>
            <a:endParaRPr lang="en-US" altLang="zh-CN" sz="2800" dirty="0" smtClean="0"/>
          </a:p>
          <a:p>
            <a:pPr>
              <a:buFont typeface="Wingdings" pitchFamily="2" charset="2"/>
              <a:buChar char="l"/>
            </a:pPr>
            <a:endParaRPr lang="en-US" altLang="zh-CN" sz="2800" dirty="0" smtClean="0"/>
          </a:p>
          <a:p>
            <a:pPr>
              <a:buFont typeface="Wingdings" pitchFamily="2" charset="2"/>
              <a:buChar char="l"/>
            </a:pPr>
            <a:r>
              <a:rPr lang="zh-CN" altLang="en-US" sz="2800" dirty="0" smtClean="0"/>
              <a:t>主题公园</a:t>
            </a:r>
            <a:endParaRPr lang="en-US" altLang="zh-CN" sz="2800" dirty="0" smtClean="0"/>
          </a:p>
          <a:p>
            <a:pPr>
              <a:buFont typeface="Wingdings" pitchFamily="2" charset="2"/>
              <a:buChar char="l"/>
            </a:pPr>
            <a:endParaRPr lang="en-US" altLang="zh-CN" sz="2800" dirty="0" smtClean="0"/>
          </a:p>
          <a:p>
            <a:pPr>
              <a:buFont typeface="Wingdings" pitchFamily="2" charset="2"/>
              <a:buChar char="l"/>
            </a:pPr>
            <a:r>
              <a:rPr lang="zh-CN" altLang="en-US" sz="2800" dirty="0" smtClean="0"/>
              <a:t>多类型作品改编权</a:t>
            </a:r>
            <a:endParaRPr lang="en-US" altLang="zh-CN" sz="2800" dirty="0"/>
          </a:p>
          <a:p>
            <a:pPr>
              <a:buFont typeface="Wingdings" pitchFamily="2" charset="2"/>
              <a:buChar char="l"/>
            </a:pPr>
            <a:endParaRPr lang="zh-CN" altLang="en-US" sz="2800" dirty="0"/>
          </a:p>
        </p:txBody>
      </p:sp>
      <p:pic>
        <p:nvPicPr>
          <p:cNvPr id="4" name="图片 4" descr="图片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4926" y="898358"/>
            <a:ext cx="3848052" cy="472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9532" y="825579"/>
            <a:ext cx="8640147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 北京国际电影节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3600" dirty="0">
                <a:latin typeface="楷体_GB2312"/>
                <a:ea typeface="楷体_GB2312"/>
                <a:cs typeface="楷体_GB2312"/>
              </a:rPr>
              <a:t> </a:t>
            </a:r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2291" y="1588168"/>
            <a:ext cx="7821709" cy="519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ChangeArrowheads="1"/>
          </p:cNvSpPr>
          <p:nvPr/>
        </p:nvSpPr>
        <p:spPr bwMode="auto">
          <a:xfrm>
            <a:off x="1066800" y="149225"/>
            <a:ext cx="7467600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indent="266700" eaLnBrk="0" hangingPunct="0">
              <a:buFont typeface="Wingdings" pitchFamily="2" charset="2"/>
              <a:buChar char="ü"/>
            </a:pPr>
            <a:endParaRPr lang="en-US" altLang="zh-CN" sz="3600" b="1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buFont typeface="Wingdings" pitchFamily="2" charset="2"/>
              <a:buChar char="ü"/>
            </a:pP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buFont typeface="Wingdings" pitchFamily="2" charset="2"/>
              <a:buChar char="ü"/>
            </a:pP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400" dirty="0">
                <a:latin typeface="楷体_GB2312" pitchFamily="49" charset="-122"/>
                <a:cs typeface="Times New Roman" pitchFamily="18" charset="0"/>
              </a:rPr>
              <a:t>考察项目市场定位</a:t>
            </a: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400" dirty="0">
                <a:latin typeface="楷体_GB2312" pitchFamily="49" charset="-122"/>
                <a:cs typeface="Times New Roman" pitchFamily="18" charset="0"/>
              </a:rPr>
              <a:t>关注题材与内容</a:t>
            </a: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400" dirty="0">
                <a:latin typeface="楷体_GB2312" pitchFamily="49" charset="-122"/>
                <a:cs typeface="Times New Roman" pitchFamily="18" charset="0"/>
              </a:rPr>
              <a:t>制作、宣传发行团队的资历与经验</a:t>
            </a: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400" dirty="0">
                <a:latin typeface="楷体_GB2312" pitchFamily="49" charset="-122"/>
                <a:cs typeface="Times New Roman" pitchFamily="18" charset="0"/>
              </a:rPr>
              <a:t>资源组合配置能力</a:t>
            </a: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400" dirty="0">
                <a:latin typeface="楷体_GB2312" pitchFamily="49" charset="-122"/>
                <a:cs typeface="Times New Roman" pitchFamily="18" charset="0"/>
              </a:rPr>
              <a:t>组合运用融资渠道、分散风险（银行、专业基金、版权质押、社会资金、发行预售、招商植入）</a:t>
            </a: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400" dirty="0">
                <a:latin typeface="楷体_GB2312" pitchFamily="49" charset="-122"/>
                <a:cs typeface="Times New Roman" pitchFamily="18" charset="0"/>
              </a:rPr>
              <a:t>投资、盈利模式的商业及法律评估</a:t>
            </a: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400" dirty="0">
                <a:latin typeface="楷体_GB2312" pitchFamily="49" charset="-122"/>
                <a:cs typeface="Times New Roman" pitchFamily="18" charset="0"/>
              </a:rPr>
              <a:t>契约意识、合同管理</a:t>
            </a: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400" dirty="0">
                <a:latin typeface="楷体_GB2312" pitchFamily="49" charset="-122"/>
                <a:cs typeface="Times New Roman" pitchFamily="18" charset="0"/>
              </a:rPr>
              <a:t>过程控制</a:t>
            </a:r>
            <a:endParaRPr lang="en-US" altLang="zh-CN" sz="2400" dirty="0">
              <a:latin typeface="楷体_GB2312" pitchFamily="49" charset="-122"/>
              <a:cs typeface="Times New Roman" pitchFamily="18" charset="0"/>
            </a:endParaRPr>
          </a:p>
          <a:p>
            <a:pPr indent="266700" eaLnBrk="0" hangingPunct="0"/>
            <a:endParaRPr lang="zh-CN" altLang="zh-CN" sz="4000" dirty="0">
              <a:latin typeface="楷体_GB2312" pitchFamily="49" charset="-122"/>
            </a:endParaRPr>
          </a:p>
        </p:txBody>
      </p:sp>
      <p:sp>
        <p:nvSpPr>
          <p:cNvPr id="40963" name="矩形 2"/>
          <p:cNvSpPr>
            <a:spLocks noChangeArrowheads="1"/>
          </p:cNvSpPr>
          <p:nvPr/>
        </p:nvSpPr>
        <p:spPr bwMode="auto">
          <a:xfrm>
            <a:off x="3505200" y="457200"/>
            <a:ext cx="5449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eaLnBrk="0" hangingPunct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cs typeface="Times New Roman" pitchFamily="18" charset="0"/>
              </a:rPr>
              <a:t>文化创意产业投融资</a:t>
            </a:r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762000" y="561475"/>
            <a:ext cx="71628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版权融资：</a:t>
            </a:r>
            <a:endParaRPr lang="en-US" altLang="zh-CN" sz="2400" b="1" dirty="0"/>
          </a:p>
          <a:p>
            <a:endParaRPr lang="en-US" altLang="zh-CN" b="1" dirty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/>
              <a:t>  </a:t>
            </a:r>
            <a:r>
              <a:rPr lang="zh-CN" altLang="en-US" b="1" dirty="0" smtClean="0"/>
              <a:t> 银行创意贷、小巨人产品；第三</a:t>
            </a:r>
            <a:r>
              <a:rPr lang="zh-CN" altLang="en-US" b="1" dirty="0"/>
              <a:t>方授信担保</a:t>
            </a:r>
            <a:r>
              <a:rPr lang="en-US" altLang="zh-CN" b="1" dirty="0"/>
              <a:t>+</a:t>
            </a:r>
            <a:r>
              <a:rPr lang="zh-CN" altLang="en-US" b="1" dirty="0"/>
              <a:t>股东个人</a:t>
            </a:r>
            <a:r>
              <a:rPr lang="zh-CN" altLang="en-US" b="1" dirty="0" smtClean="0"/>
              <a:t>担保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/>
              <a:t>   版权价值评估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   </a:t>
            </a:r>
            <a:r>
              <a:rPr lang="zh-CN" altLang="en-US" b="1" dirty="0" smtClean="0"/>
              <a:t>版权预售（电视台、网络）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/>
              <a:t>   版权质押贷款（第三方担保、预售合同担保）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/>
              <a:t>   年度作品打包贷款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   </a:t>
            </a:r>
            <a:r>
              <a:rPr lang="zh-CN" altLang="en-US" b="1" dirty="0" smtClean="0"/>
              <a:t>版权价值评估与公司上市资产评估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   </a:t>
            </a:r>
            <a:r>
              <a:rPr lang="zh-CN" altLang="en-US" b="1" dirty="0" smtClean="0"/>
              <a:t>文化产业基金与投资基金融资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   </a:t>
            </a:r>
            <a:r>
              <a:rPr lang="zh-CN" altLang="en-US" b="1" dirty="0" smtClean="0"/>
              <a:t>社会资本（地产、能源、高新科技）</a:t>
            </a:r>
            <a:r>
              <a:rPr lang="en-US" altLang="zh-CN" b="1" dirty="0" smtClean="0"/>
              <a:t>                              </a:t>
            </a:r>
            <a:endParaRPr lang="en-US" altLang="zh-CN" b="1" dirty="0"/>
          </a:p>
          <a:p>
            <a:endParaRPr lang="en-US" altLang="zh-CN" dirty="0"/>
          </a:p>
          <a:p>
            <a:r>
              <a:rPr lang="zh-CN" altLang="en-US" sz="2400" b="1" dirty="0"/>
              <a:t>华谊兄弟的融资经验</a:t>
            </a:r>
            <a:r>
              <a:rPr lang="zh-CN" altLang="en-US" sz="2400" b="1" dirty="0">
                <a:sym typeface="Wingdings" pitchFamily="2" charset="2"/>
              </a:rPr>
              <a:t>：</a:t>
            </a:r>
            <a:endParaRPr lang="en-US" altLang="zh-CN" sz="2400" b="1" dirty="0">
              <a:sym typeface="Wingdings" pitchFamily="2" charset="2"/>
            </a:endParaRPr>
          </a:p>
          <a:p>
            <a:endParaRPr lang="en-US" altLang="zh-CN" dirty="0">
              <a:sym typeface="Wingdings" pitchFamily="2" charset="2"/>
            </a:endParaRPr>
          </a:p>
          <a:p>
            <a:r>
              <a:rPr lang="zh-CN" altLang="en-US" dirty="0">
                <a:sym typeface="Wingdings" pitchFamily="2" charset="2"/>
              </a:rPr>
              <a:t>                  （</a:t>
            </a:r>
            <a:r>
              <a:rPr lang="en-US" altLang="zh-CN" dirty="0">
                <a:sym typeface="Wingdings" pitchFamily="2" charset="2"/>
              </a:rPr>
              <a:t>1</a:t>
            </a:r>
            <a:r>
              <a:rPr lang="zh-CN" altLang="en-US" dirty="0">
                <a:sym typeface="Wingdings" pitchFamily="2" charset="2"/>
              </a:rPr>
              <a:t>）作品水准和行业地位是融资的重要因素；</a:t>
            </a:r>
            <a:endParaRPr lang="en-US" altLang="zh-CN" dirty="0">
              <a:sym typeface="Wingdings" pitchFamily="2" charset="2"/>
            </a:endParaRPr>
          </a:p>
          <a:p>
            <a:r>
              <a:rPr lang="en-US" altLang="zh-CN" dirty="0">
                <a:sym typeface="Wingdings" pitchFamily="2" charset="2"/>
              </a:rPr>
              <a:t>                  </a:t>
            </a:r>
            <a:r>
              <a:rPr lang="zh-CN" altLang="en-US" dirty="0">
                <a:sym typeface="Wingdings" pitchFamily="2" charset="2"/>
              </a:rPr>
              <a:t>（</a:t>
            </a:r>
            <a:r>
              <a:rPr lang="en-US" altLang="zh-CN" dirty="0">
                <a:sym typeface="Wingdings" pitchFamily="2" charset="2"/>
              </a:rPr>
              <a:t>2</a:t>
            </a:r>
            <a:r>
              <a:rPr lang="zh-CN" altLang="en-US" dirty="0">
                <a:sym typeface="Wingdings" pitchFamily="2" charset="2"/>
              </a:rPr>
              <a:t>）与银行建立长期、稳定的合作关系</a:t>
            </a:r>
            <a:r>
              <a:rPr lang="zh-CN" altLang="en-US" dirty="0" smtClean="0">
                <a:sym typeface="Wingdings" pitchFamily="2" charset="2"/>
              </a:rPr>
              <a:t>是保障。</a:t>
            </a:r>
            <a:endParaRPr lang="en-US" altLang="zh-CN" dirty="0">
              <a:sym typeface="Wingdings" pitchFamily="2" charset="2"/>
            </a:endParaRPr>
          </a:p>
          <a:p>
            <a:r>
              <a:rPr lang="en-US" altLang="zh-CN" dirty="0">
                <a:sym typeface="Wingdings" pitchFamily="2" charset="2"/>
              </a:rPr>
              <a:t>                           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762000" y="561475"/>
            <a:ext cx="7162800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外资准入：</a:t>
            </a:r>
            <a:endParaRPr lang="en-US" altLang="zh-CN" sz="2400" b="1" dirty="0"/>
          </a:p>
          <a:p>
            <a:endParaRPr lang="en-US" altLang="zh-CN" b="1" dirty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/>
              <a:t>  </a:t>
            </a:r>
            <a:r>
              <a:rPr lang="zh-CN" altLang="en-US" b="1" dirty="0" smtClean="0"/>
              <a:t>关注境外资本、境外传媒企业 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/>
              <a:t>  市场潜力与政策导向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/>
              <a:t>  外商投资产业指导目录（</a:t>
            </a:r>
            <a:r>
              <a:rPr lang="en-US" altLang="zh-CN" b="1" dirty="0" smtClean="0"/>
              <a:t>2011</a:t>
            </a:r>
            <a:r>
              <a:rPr lang="zh-CN" altLang="en-US" b="1" dirty="0" smtClean="0"/>
              <a:t>修订版）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/>
              <a:t>  影视投资、制作、进口、发行 、院线、影院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   CEPA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/>
              <a:t>   合拍片、合拍剧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/>
              <a:t>   版权引进与改编权许可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   </a:t>
            </a:r>
            <a:r>
              <a:rPr lang="zh-CN" altLang="en-US" b="1" dirty="0" smtClean="0"/>
              <a:t>合规性准入与市场开发预期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   VIES</a:t>
            </a:r>
          </a:p>
          <a:p>
            <a:r>
              <a:rPr lang="en-US" altLang="zh-CN" dirty="0" smtClean="0">
                <a:sym typeface="Wingdings" pitchFamily="2" charset="2"/>
              </a:rPr>
              <a:t>                           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22313" y="381001"/>
            <a:ext cx="7772400" cy="5389033"/>
          </a:xfrm>
        </p:spPr>
        <p:txBody>
          <a:bodyPr/>
          <a:lstStyle/>
          <a:p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> </a:t>
            </a: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> </a:t>
            </a:r>
            <a:r>
              <a:rPr lang="zh-CN" altLang="zh-CN" sz="1400" dirty="0" smtClean="0"/>
              <a:t/>
            </a:r>
            <a:br>
              <a:rPr lang="zh-CN" altLang="zh-CN" sz="1400" dirty="0" smtClean="0"/>
            </a:br>
            <a:r>
              <a:rPr lang="en-US" altLang="zh-CN" sz="1400" dirty="0" smtClean="0"/>
              <a:t/>
            </a:r>
            <a:br>
              <a:rPr lang="en-US" altLang="zh-CN" sz="1400" dirty="0" smtClean="0"/>
            </a:br>
            <a:endParaRPr lang="en-US" sz="1800" b="0" dirty="0"/>
          </a:p>
        </p:txBody>
      </p:sp>
      <p:sp>
        <p:nvSpPr>
          <p:cNvPr id="30723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934200" y="6356351"/>
            <a:ext cx="2133600" cy="366183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>
              <a:defRPr/>
            </a:pPr>
            <a:fld id="{463A6B39-C88B-4A44-AF9B-209F3A27EBA7}" type="slidenum">
              <a:rPr lang="en-US" altLang="zh-CN" smtClean="0">
                <a:solidFill>
                  <a:srgbClr val="898989"/>
                </a:solidFill>
                <a:latin typeface="Calibri" pitchFamily="34" charset="0"/>
              </a:rPr>
              <a:pPr eaLnBrk="1" hangingPunct="1">
                <a:defRPr/>
              </a:pPr>
              <a:t>23</a:t>
            </a:fld>
            <a:endParaRPr lang="en-US" altLang="zh-CN" smtClean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4" name="Picture 2" descr="C:\Users\liujinli\Desktop\未命名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0000" b="90000" l="12616" r="90291">
                        <a14:backgroundMark x1="623" y1="1774" x2="8842" y2="203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07" r="-2907"/>
          <a:stretch/>
        </p:blipFill>
        <p:spPr bwMode="auto">
          <a:xfrm>
            <a:off x="685801" y="482601"/>
            <a:ext cx="7998311" cy="58204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6"/>
          <p:cNvGrpSpPr/>
          <p:nvPr/>
        </p:nvGrpSpPr>
        <p:grpSpPr>
          <a:xfrm>
            <a:off x="304801" y="482599"/>
            <a:ext cx="8044899" cy="6024491"/>
            <a:chOff x="304800" y="361949"/>
            <a:chExt cx="8044899" cy="4518368"/>
          </a:xfrm>
        </p:grpSpPr>
        <p:pic>
          <p:nvPicPr>
            <p:cNvPr id="5" name="Picture 2" descr="C:\Users\liujinli\Desktop\未命名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361949"/>
              <a:ext cx="8044899" cy="451836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457200" y="514027"/>
              <a:ext cx="457200" cy="20305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24031" y="3136898"/>
              <a:ext cx="457200" cy="17434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/>
          <p:cNvSpPr>
            <a:spLocks noChangeArrowheads="1"/>
          </p:cNvSpPr>
          <p:nvPr/>
        </p:nvSpPr>
        <p:spPr bwMode="auto">
          <a:xfrm>
            <a:off x="0" y="0"/>
            <a:ext cx="9144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eaLnBrk="0" hangingPunct="0"/>
            <a:r>
              <a:rPr lang="en-US" altLang="zh-CN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http</a:t>
            </a:r>
            <a:r>
              <a: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www.yingkelawyer.com</a:t>
            </a:r>
            <a:r>
              <a:rPr lang="en-US" altLang="zh-CN" sz="900"/>
              <a:t> </a:t>
            </a:r>
            <a:endParaRPr lang="en-US" altLang="zh-CN"/>
          </a:p>
        </p:txBody>
      </p:sp>
      <p:pic>
        <p:nvPicPr>
          <p:cNvPr id="160770" name="Picture 3" descr="王军律师标准照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175" y="585788"/>
            <a:ext cx="1895475" cy="251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9" name="矩形 8"/>
          <p:cNvSpPr/>
          <p:nvPr/>
        </p:nvSpPr>
        <p:spPr>
          <a:xfrm>
            <a:off x="0" y="1344930"/>
            <a:ext cx="91440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2637155" algn="ctr"/>
                <a:tab pos="5274310" algn="r"/>
                <a:tab pos="2637155" algn="ctr"/>
                <a:tab pos="2743200" algn="l"/>
                <a:tab pos="5274310" algn="r"/>
              </a:tabLst>
              <a:defRPr/>
            </a:pPr>
            <a:r>
              <a:rPr lang="en-US" altLang="zh-CN" sz="4400" b="1" kern="100" dirty="0">
                <a:latin typeface="Times New Roman"/>
                <a:ea typeface="楷体_GB2312"/>
                <a:cs typeface="宋体"/>
              </a:rPr>
              <a:t>       </a:t>
            </a:r>
            <a:r>
              <a:rPr lang="zh-CN" altLang="zh-CN" sz="4400" b="1" kern="100" dirty="0">
                <a:latin typeface="Times New Roman"/>
                <a:ea typeface="楷体_GB2312"/>
                <a:cs typeface="宋体"/>
              </a:rPr>
              <a:t>王</a:t>
            </a:r>
            <a:r>
              <a:rPr lang="en-US" altLang="zh-CN" sz="4400" b="1" kern="100" dirty="0">
                <a:latin typeface="Times New Roman"/>
                <a:ea typeface="楷体_GB2312"/>
                <a:cs typeface="宋体"/>
              </a:rPr>
              <a:t>  </a:t>
            </a:r>
            <a:r>
              <a:rPr lang="zh-CN" altLang="zh-CN" sz="4400" b="1" kern="100" dirty="0">
                <a:latin typeface="Times New Roman"/>
                <a:ea typeface="楷体_GB2312"/>
                <a:cs typeface="宋体"/>
              </a:rPr>
              <a:t>军</a:t>
            </a:r>
            <a:r>
              <a:rPr lang="zh-CN" altLang="zh-CN" sz="4400" b="1" kern="100" dirty="0">
                <a:latin typeface="Times New Roman"/>
                <a:ea typeface="楷体_GB2312"/>
                <a:cs typeface="Arial Unicode MS"/>
              </a:rPr>
              <a:t> </a:t>
            </a:r>
            <a:r>
              <a:rPr lang="zh-CN" altLang="zh-CN" sz="3600" b="1" kern="100" dirty="0">
                <a:latin typeface="Times New Roman"/>
                <a:ea typeface="楷体_GB2312"/>
                <a:cs typeface="宋体"/>
              </a:rPr>
              <a:t>律师</a:t>
            </a:r>
            <a:endParaRPr lang="zh-CN" altLang="zh-CN" sz="3600" b="1" kern="100" dirty="0">
              <a:latin typeface="Times New Roman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3108325"/>
            <a:ext cx="9144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37155" algn="ctr"/>
                <a:tab pos="5274310" algn="r"/>
                <a:tab pos="2637155" algn="ctr"/>
                <a:tab pos="2743200" algn="l"/>
                <a:tab pos="5274310" algn="r"/>
              </a:tabLst>
              <a:defRPr/>
            </a:pPr>
            <a:r>
              <a:rPr lang="zh-CN" altLang="en-US" sz="2400" kern="100" dirty="0">
                <a:latin typeface="宋体" pitchFamily="2" charset="-122"/>
                <a:ea typeface="宋体" pitchFamily="2" charset="-122"/>
                <a:cs typeface="宋体"/>
              </a:rPr>
              <a:t>  地址：</a:t>
            </a:r>
            <a:r>
              <a:rPr lang="zh-CN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北京朝阳区东四环中路</a:t>
            </a: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Arial Unicode MS"/>
              </a:rPr>
              <a:t>76</a:t>
            </a:r>
            <a:r>
              <a:rPr lang="zh-CN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号大成国际中心</a:t>
            </a: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Arial Unicode MS"/>
              </a:rPr>
              <a:t>C</a:t>
            </a:r>
            <a:r>
              <a:rPr lang="zh-CN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座</a:t>
            </a: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Arial Unicode MS"/>
              </a:rPr>
              <a:t>6</a:t>
            </a:r>
            <a:r>
              <a:rPr lang="zh-CN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层</a:t>
            </a:r>
            <a:endParaRPr lang="zh-CN" altLang="zh-CN" sz="2400" kern="100" dirty="0">
              <a:latin typeface="宋体" pitchFamily="2" charset="-122"/>
              <a:ea typeface="宋体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37155" algn="ctr"/>
                <a:tab pos="5274310" algn="r"/>
              </a:tabLst>
              <a:defRPr/>
            </a:pP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  </a:t>
            </a:r>
            <a:r>
              <a:rPr lang="zh-CN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电话：</a:t>
            </a: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Arial Unicode MS"/>
              </a:rPr>
              <a:t>010-59627616</a:t>
            </a:r>
            <a:r>
              <a:rPr lang="zh-CN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（直线），</a:t>
            </a: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Arial Unicode MS"/>
              </a:rPr>
              <a:t>59626911</a:t>
            </a:r>
            <a:r>
              <a:rPr lang="zh-CN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转</a:t>
            </a: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Arial Unicode MS"/>
              </a:rPr>
              <a:t>623</a:t>
            </a:r>
            <a:endParaRPr lang="zh-CN" altLang="zh-CN" sz="2400" kern="100" dirty="0">
              <a:latin typeface="宋体" pitchFamily="2" charset="-122"/>
              <a:ea typeface="宋体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37155" algn="ctr"/>
                <a:tab pos="5274310" algn="r"/>
              </a:tabLst>
              <a:defRPr/>
            </a:pP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  </a:t>
            </a:r>
            <a:r>
              <a:rPr lang="zh-CN" altLang="zh-CN" sz="2400" kern="100" dirty="0">
                <a:latin typeface="宋体" pitchFamily="2" charset="-122"/>
                <a:ea typeface="宋体" pitchFamily="2" charset="-122"/>
                <a:cs typeface="宋体"/>
              </a:rPr>
              <a:t>手机：</a:t>
            </a: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Arial Unicode MS"/>
              </a:rPr>
              <a:t>139-1138-1763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37155" algn="ctr"/>
                <a:tab pos="5274310" algn="r"/>
              </a:tabLst>
              <a:defRPr/>
            </a:pPr>
            <a:r>
              <a:rPr lang="en-US" altLang="zh-CN" sz="2400" kern="100" dirty="0">
                <a:latin typeface="宋体" pitchFamily="2" charset="-122"/>
                <a:ea typeface="宋体" pitchFamily="2" charset="-122"/>
                <a:cs typeface="Arial Unicode MS"/>
              </a:rPr>
              <a:t>  </a:t>
            </a:r>
            <a:r>
              <a:rPr lang="zh-CN" altLang="en-US" sz="2400" kern="100" dirty="0" smtClean="0">
                <a:latin typeface="宋体" pitchFamily="2" charset="-122"/>
                <a:ea typeface="宋体" pitchFamily="2" charset="-122"/>
              </a:rPr>
              <a:t>电子邮件</a:t>
            </a:r>
            <a:r>
              <a:rPr lang="zh-CN" altLang="zh-CN" sz="2400" kern="100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kern="100" dirty="0">
                <a:latin typeface="宋体" pitchFamily="2" charset="-122"/>
                <a:ea typeface="宋体" pitchFamily="2" charset="-122"/>
              </a:rPr>
              <a:t>awj@yingkelawyer.com </a:t>
            </a:r>
            <a:endParaRPr lang="en-US" altLang="zh-CN" sz="2400" kern="100" dirty="0" smtClean="0">
              <a:latin typeface="宋体" pitchFamily="2" charset="-122"/>
              <a:ea typeface="宋体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37155" algn="ctr"/>
                <a:tab pos="5274310" algn="r"/>
              </a:tabLst>
              <a:defRPr/>
            </a:pPr>
            <a:r>
              <a:rPr lang="en-US" altLang="zh-CN" sz="2400" kern="1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400" kern="100" dirty="0" smtClean="0">
                <a:latin typeface="宋体" pitchFamily="2" charset="-122"/>
                <a:ea typeface="宋体" pitchFamily="2" charset="-122"/>
              </a:rPr>
              <a:t>新浪微博：</a:t>
            </a:r>
            <a:r>
              <a:rPr lang="zh-CN" altLang="en-US" sz="2400" b="1" i="1" kern="100" dirty="0" smtClean="0">
                <a:latin typeface="宋体" pitchFamily="2" charset="-122"/>
                <a:ea typeface="宋体" pitchFamily="2" charset="-122"/>
              </a:rPr>
              <a:t>“盈科王军律师”</a:t>
            </a:r>
            <a:r>
              <a:rPr lang="en-US" altLang="zh-CN" sz="2400" b="1" i="1" kern="100" dirty="0" smtClean="0">
                <a:latin typeface="宋体" pitchFamily="2" charset="-122"/>
                <a:ea typeface="宋体" pitchFamily="2" charset="-122"/>
              </a:rPr>
              <a:t>  </a:t>
            </a:r>
            <a:endParaRPr lang="zh-CN" altLang="zh-CN" sz="2400" b="1" i="1" kern="1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6077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2050" y="173038"/>
            <a:ext cx="2570163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9532" y="825579"/>
            <a:ext cx="8640147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楷体_GB2312"/>
                <a:ea typeface="楷体_GB2312"/>
                <a:cs typeface="楷体_GB2312"/>
              </a:rPr>
              <a:t> </a:t>
            </a:r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9761" y="1026695"/>
            <a:ext cx="7537355" cy="500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9532" y="825579"/>
            <a:ext cx="8640147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 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JAMES CAMEROON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电影节演讲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数据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世界第三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电影票房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影片数量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dirty="0" smtClean="0">
                <a:latin typeface="楷体_GB2312"/>
                <a:ea typeface="楷体_GB2312"/>
                <a:cs typeface="楷体_GB2312"/>
              </a:rPr>
              <a:t>影院增速</a:t>
            </a:r>
            <a:endParaRPr lang="en-US" altLang="zh-CN" sz="3600" dirty="0" smtClean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 smtClean="0">
                <a:latin typeface="楷体_GB2312"/>
                <a:ea typeface="楷体_GB2312"/>
                <a:cs typeface="楷体_GB2312"/>
              </a:rPr>
              <a:t>  </a:t>
            </a:r>
            <a:endParaRPr lang="en-US" altLang="zh-CN" sz="2800" dirty="0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387" y="1637978"/>
            <a:ext cx="6603613" cy="438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9532" y="825579"/>
            <a:ext cx="8640147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文化产业投资热点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文化创意产业园区、影视动漫基地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影视、动漫、网络新媒体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三网融合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文化会展、现场演出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创意设计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版权投融资</a:t>
            </a:r>
            <a:r>
              <a:rPr lang="en-US" altLang="zh-CN" sz="2800" dirty="0" smtClean="0">
                <a:latin typeface="楷体_GB2312"/>
                <a:ea typeface="楷体_GB2312"/>
                <a:cs typeface="楷体_GB2312"/>
              </a:rPr>
              <a:t> </a:t>
            </a:r>
            <a:endParaRPr lang="en-US" altLang="zh-CN" sz="2800" dirty="0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962400" y="762000"/>
            <a:ext cx="4060825" cy="5238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indent="266700" eaLnBrk="0" hangingPunct="0">
              <a:defRPr/>
            </a:pPr>
            <a:r>
              <a:rPr lang="zh-CN" altLang="en-US" sz="2800" b="1" dirty="0">
                <a:latin typeface="+mn-ea"/>
                <a:ea typeface="+mn-ea"/>
              </a:rPr>
              <a:t>从文化创意到文化产品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524000"/>
            <a:ext cx="2667000" cy="3786188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266700" eaLnBrk="0" hangingPunct="0">
              <a:defRPr/>
            </a:pP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题材、类型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创意案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策划案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剧本梗概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设计图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音乐小样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en-US" altLang="zh-CN" sz="2400" dirty="0">
                <a:latin typeface="+mn-ea"/>
                <a:cs typeface="Times New Roman" pitchFamily="18" charset="0"/>
              </a:rPr>
              <a:t>…</a:t>
            </a:r>
          </a:p>
          <a:p>
            <a:pPr lvl="1" indent="266700" eaLnBrk="0" hangingPunct="0">
              <a:defRPr/>
            </a:pPr>
            <a:r>
              <a:rPr lang="en-US" altLang="zh-CN" sz="2400" dirty="0">
                <a:latin typeface="+mn-ea"/>
                <a:cs typeface="Times New Roman" pitchFamily="18" charset="0"/>
              </a:rPr>
              <a:t> </a:t>
            </a:r>
          </a:p>
          <a:p>
            <a:pPr lvl="1" indent="266700" eaLnBrk="0" hangingPunct="0">
              <a:defRPr/>
            </a:pPr>
            <a:r>
              <a:rPr lang="en-US" altLang="zh-CN" sz="2400" dirty="0">
                <a:latin typeface="+mn-ea"/>
                <a:cs typeface="Times New Roman" pitchFamily="18" charset="0"/>
              </a:rPr>
              <a:t>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62200" y="2438400"/>
            <a:ext cx="24384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工作室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制作公司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动漫设计师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广告设计师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导演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编剧</a:t>
            </a:r>
            <a:r>
              <a:rPr lang="en-US" altLang="zh-CN" sz="2400" dirty="0">
                <a:latin typeface="+mn-ea"/>
                <a:cs typeface="Times New Roman" pitchFamily="18" charset="0"/>
              </a:rPr>
              <a:t> </a:t>
            </a: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演员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en-US" altLang="zh-CN" sz="2400" dirty="0">
                <a:latin typeface="+mn-ea"/>
                <a:cs typeface="Times New Roman" pitchFamily="18" charset="0"/>
              </a:rPr>
              <a:t>…    </a:t>
            </a:r>
          </a:p>
          <a:p>
            <a:pPr indent="266700" eaLnBrk="0" hangingPunct="0">
              <a:defRPr/>
            </a:pPr>
            <a:endParaRPr lang="en-US" altLang="zh-CN" sz="2400" dirty="0">
              <a:latin typeface="+mn-ea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8200" y="3505200"/>
            <a:ext cx="2286000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产业园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影视剧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音乐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舞蹈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设计作品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戏剧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en-US" altLang="zh-CN" sz="2400" dirty="0">
                <a:latin typeface="+mn-ea"/>
                <a:cs typeface="Times New Roman" pitchFamily="18" charset="0"/>
              </a:rPr>
              <a:t>…</a:t>
            </a:r>
          </a:p>
        </p:txBody>
      </p:sp>
      <p:sp>
        <p:nvSpPr>
          <p:cNvPr id="7" name="矩形 6"/>
          <p:cNvSpPr/>
          <p:nvPr/>
        </p:nvSpPr>
        <p:spPr>
          <a:xfrm>
            <a:off x="6629400" y="4179888"/>
            <a:ext cx="2286000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宣传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发行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表演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营销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授权许可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zh-CN" altLang="en-US" sz="2400" dirty="0">
                <a:latin typeface="+mn-ea"/>
                <a:cs typeface="Times New Roman" pitchFamily="18" charset="0"/>
              </a:rPr>
              <a:t>衍生产品</a:t>
            </a:r>
            <a:endParaRPr lang="en-US" altLang="zh-CN" sz="2400" dirty="0">
              <a:latin typeface="+mn-ea"/>
              <a:cs typeface="Times New Roman" pitchFamily="18" charset="0"/>
            </a:endParaRPr>
          </a:p>
          <a:p>
            <a:pPr lvl="1" indent="266700" eaLnBrk="0" hangingPunct="0">
              <a:buFont typeface="Wingdings" pitchFamily="2" charset="2"/>
              <a:buChar char="ü"/>
              <a:defRPr/>
            </a:pPr>
            <a:r>
              <a:rPr lang="en-US" altLang="zh-CN" sz="2400" dirty="0">
                <a:latin typeface="+mn-ea"/>
                <a:cs typeface="Times New Roman" pitchFamily="18" charset="0"/>
              </a:rPr>
              <a:t>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52400" y="3048000"/>
            <a:ext cx="990600" cy="304800"/>
          </a:xfrm>
          <a:prstGeom prst="roundRect">
            <a:avLst/>
          </a:prstGeom>
          <a:solidFill>
            <a:srgbClr val="FFC000"/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原著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447800" y="2834640"/>
            <a:ext cx="1173480" cy="609600"/>
          </a:xfrm>
          <a:prstGeom prst="roundRect">
            <a:avLst/>
          </a:prstGeom>
          <a:solidFill>
            <a:srgbClr val="FFC000"/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电影</a:t>
            </a:r>
            <a:endParaRPr lang="en-US" altLang="zh-CN" b="1" dirty="0" smtClean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b="1" dirty="0" smtClean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剧本</a:t>
            </a:r>
            <a:endParaRPr lang="zh-CN" altLang="en-US" b="1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895600" y="2819400"/>
            <a:ext cx="1752600" cy="685800"/>
          </a:xfrm>
          <a:prstGeom prst="roundRect">
            <a:avLst/>
          </a:prstGeom>
          <a:solidFill>
            <a:srgbClr val="FF0000"/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电影</a:t>
            </a:r>
            <a:endParaRPr lang="en-US" altLang="zh-CN" b="1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b="1" dirty="0" smtClean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（动</a:t>
            </a:r>
            <a:r>
              <a:rPr lang="zh-CN" altLang="en-US" b="1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漫电影）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5334000" y="2286000"/>
            <a:ext cx="1264920" cy="457200"/>
          </a:xfrm>
          <a:prstGeom prst="roundRect">
            <a:avLst/>
          </a:prstGeom>
          <a:solidFill>
            <a:srgbClr val="FFC000"/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电影舞美</a:t>
            </a:r>
            <a:endParaRPr lang="zh-CN" altLang="en-US" b="1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334000" y="3124200"/>
            <a:ext cx="1295400" cy="457200"/>
          </a:xfrm>
          <a:prstGeom prst="roundRect">
            <a:avLst/>
          </a:prstGeom>
          <a:solidFill>
            <a:srgbClr val="FFC000"/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电影音乐</a:t>
            </a:r>
          </a:p>
        </p:txBody>
      </p:sp>
      <p:sp>
        <p:nvSpPr>
          <p:cNvPr id="9" name="矩形 8"/>
          <p:cNvSpPr/>
          <p:nvPr/>
        </p:nvSpPr>
        <p:spPr>
          <a:xfrm>
            <a:off x="228600" y="1600200"/>
            <a:ext cx="1371600" cy="6858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电影改编权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电影摄制权</a:t>
            </a:r>
          </a:p>
        </p:txBody>
      </p:sp>
      <p:sp>
        <p:nvSpPr>
          <p:cNvPr id="10" name="矩形 9"/>
          <p:cNvSpPr/>
          <p:nvPr/>
        </p:nvSpPr>
        <p:spPr>
          <a:xfrm>
            <a:off x="1905000" y="1600200"/>
            <a:ext cx="1524000" cy="9144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剧本修改权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剧本摄制权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编剧署名权</a:t>
            </a:r>
          </a:p>
        </p:txBody>
      </p:sp>
      <p:sp>
        <p:nvSpPr>
          <p:cNvPr id="11" name="矩形 10"/>
          <p:cNvSpPr/>
          <p:nvPr/>
        </p:nvSpPr>
        <p:spPr>
          <a:xfrm>
            <a:off x="6934200" y="685800"/>
            <a:ext cx="1371600" cy="13716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服装版权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道具版权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置景版权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造型版权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en-US" altLang="zh-CN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… …</a:t>
            </a:r>
          </a:p>
          <a:p>
            <a:pPr algn="ctr">
              <a:defRPr/>
            </a:pPr>
            <a:endParaRPr lang="zh-CN" altLang="en-US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34200" y="2362200"/>
            <a:ext cx="2057400" cy="12192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词曲版权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表演者权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影音同步权</a:t>
            </a:r>
            <a:endParaRPr lang="en-US" altLang="zh-CN" sz="1600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录音、录像者制作权</a:t>
            </a:r>
          </a:p>
        </p:txBody>
      </p:sp>
      <p:sp>
        <p:nvSpPr>
          <p:cNvPr id="13" name="矩形 12"/>
          <p:cNvSpPr/>
          <p:nvPr/>
        </p:nvSpPr>
        <p:spPr>
          <a:xfrm>
            <a:off x="152400" y="3886200"/>
            <a:ext cx="1600200" cy="533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影院放映权</a:t>
            </a:r>
          </a:p>
        </p:txBody>
      </p:sp>
      <p:sp>
        <p:nvSpPr>
          <p:cNvPr id="14" name="矩形 13"/>
          <p:cNvSpPr/>
          <p:nvPr/>
        </p:nvSpPr>
        <p:spPr>
          <a:xfrm>
            <a:off x="1905000" y="3886200"/>
            <a:ext cx="1676400" cy="533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电视播映权</a:t>
            </a:r>
          </a:p>
        </p:txBody>
      </p:sp>
      <p:sp>
        <p:nvSpPr>
          <p:cNvPr id="15" name="矩形 14"/>
          <p:cNvSpPr/>
          <p:nvPr/>
        </p:nvSpPr>
        <p:spPr>
          <a:xfrm>
            <a:off x="3733800" y="3886200"/>
            <a:ext cx="1524000" cy="533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网络发行权</a:t>
            </a:r>
          </a:p>
        </p:txBody>
      </p:sp>
      <p:sp>
        <p:nvSpPr>
          <p:cNvPr id="16" name="矩形 15"/>
          <p:cNvSpPr/>
          <p:nvPr/>
        </p:nvSpPr>
        <p:spPr>
          <a:xfrm>
            <a:off x="5486400" y="3886200"/>
            <a:ext cx="1600200" cy="533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新媒体发行权</a:t>
            </a:r>
          </a:p>
        </p:txBody>
      </p:sp>
      <p:sp>
        <p:nvSpPr>
          <p:cNvPr id="17" name="矩形 16"/>
          <p:cNvSpPr/>
          <p:nvPr/>
        </p:nvSpPr>
        <p:spPr>
          <a:xfrm>
            <a:off x="7239000" y="3886200"/>
            <a:ext cx="1600200" cy="533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音像版权</a:t>
            </a:r>
          </a:p>
        </p:txBody>
      </p:sp>
      <p:sp>
        <p:nvSpPr>
          <p:cNvPr id="18" name="矩形 17"/>
          <p:cNvSpPr/>
          <p:nvPr/>
        </p:nvSpPr>
        <p:spPr>
          <a:xfrm>
            <a:off x="685800" y="4876800"/>
            <a:ext cx="1676400" cy="457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广告招商权</a:t>
            </a:r>
          </a:p>
        </p:txBody>
      </p:sp>
      <p:sp>
        <p:nvSpPr>
          <p:cNvPr id="19" name="矩形 18"/>
          <p:cNvSpPr/>
          <p:nvPr/>
        </p:nvSpPr>
        <p:spPr>
          <a:xfrm>
            <a:off x="2667000" y="4876800"/>
            <a:ext cx="1600200" cy="5791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翻拍</a:t>
            </a:r>
            <a:r>
              <a:rPr lang="zh-CN" altLang="en-US" dirty="0" smtClean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、</a:t>
            </a:r>
            <a:endParaRPr lang="en-US" altLang="zh-CN" dirty="0" smtClean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dirty="0" smtClean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续</a:t>
            </a: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拍权</a:t>
            </a:r>
          </a:p>
        </p:txBody>
      </p:sp>
      <p:sp>
        <p:nvSpPr>
          <p:cNvPr id="20" name="矩形 19"/>
          <p:cNvSpPr/>
          <p:nvPr/>
        </p:nvSpPr>
        <p:spPr>
          <a:xfrm>
            <a:off x="4495800" y="4876800"/>
            <a:ext cx="1524000" cy="457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改编权</a:t>
            </a:r>
          </a:p>
        </p:txBody>
      </p:sp>
      <p:sp>
        <p:nvSpPr>
          <p:cNvPr id="21" name="矩形 20"/>
          <p:cNvSpPr/>
          <p:nvPr/>
        </p:nvSpPr>
        <p:spPr>
          <a:xfrm>
            <a:off x="6324600" y="4876800"/>
            <a:ext cx="1600200" cy="457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游戏开发权</a:t>
            </a:r>
          </a:p>
        </p:txBody>
      </p:sp>
      <p:sp>
        <p:nvSpPr>
          <p:cNvPr id="22" name="矩形 21"/>
          <p:cNvSpPr/>
          <p:nvPr/>
        </p:nvSpPr>
        <p:spPr>
          <a:xfrm>
            <a:off x="2560320" y="5791200"/>
            <a:ext cx="2621280" cy="762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衍生权利</a:t>
            </a:r>
            <a:endParaRPr lang="en-US" altLang="zh-CN" dirty="0">
              <a:solidFill>
                <a:srgbClr val="040224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（电影形象商品化权）</a:t>
            </a:r>
          </a:p>
        </p:txBody>
      </p:sp>
      <p:sp>
        <p:nvSpPr>
          <p:cNvPr id="23" name="矩形 22"/>
          <p:cNvSpPr/>
          <p:nvPr/>
        </p:nvSpPr>
        <p:spPr>
          <a:xfrm>
            <a:off x="5715000" y="6019800"/>
            <a:ext cx="3048000" cy="4572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40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rgbClr val="040224"/>
                </a:solidFill>
                <a:latin typeface="黑体" pitchFamily="2" charset="-122"/>
                <a:ea typeface="黑体" pitchFamily="2" charset="-122"/>
              </a:rPr>
              <a:t>商标权、专利权、特许经营权</a:t>
            </a:r>
          </a:p>
        </p:txBody>
      </p:sp>
      <p:sp>
        <p:nvSpPr>
          <p:cNvPr id="26" name="下箭头 25"/>
          <p:cNvSpPr/>
          <p:nvPr/>
        </p:nvSpPr>
        <p:spPr>
          <a:xfrm>
            <a:off x="3733800" y="3505200"/>
            <a:ext cx="152400" cy="228600"/>
          </a:xfrm>
          <a:prstGeom prst="downArrow">
            <a:avLst/>
          </a:prstGeom>
          <a:solidFill>
            <a:srgbClr val="0402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62000" y="3733800"/>
            <a:ext cx="7315200" cy="46038"/>
          </a:xfrm>
          <a:prstGeom prst="rect">
            <a:avLst/>
          </a:prstGeom>
          <a:solidFill>
            <a:srgbClr val="0402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下箭头 27"/>
          <p:cNvSpPr/>
          <p:nvPr/>
        </p:nvSpPr>
        <p:spPr>
          <a:xfrm>
            <a:off x="3733800" y="4495800"/>
            <a:ext cx="152400" cy="228600"/>
          </a:xfrm>
          <a:prstGeom prst="downArrow">
            <a:avLst/>
          </a:prstGeom>
          <a:solidFill>
            <a:srgbClr val="0402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95400" y="4724400"/>
            <a:ext cx="5562600" cy="46038"/>
          </a:xfrm>
          <a:prstGeom prst="rect">
            <a:avLst/>
          </a:prstGeom>
          <a:solidFill>
            <a:srgbClr val="040224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下箭头 29"/>
          <p:cNvSpPr/>
          <p:nvPr/>
        </p:nvSpPr>
        <p:spPr>
          <a:xfrm>
            <a:off x="3733800" y="5486400"/>
            <a:ext cx="152400" cy="228600"/>
          </a:xfrm>
          <a:prstGeom prst="downArrow">
            <a:avLst/>
          </a:prstGeom>
          <a:solidFill>
            <a:srgbClr val="0402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43000" y="3200400"/>
            <a:ext cx="304800" cy="46038"/>
          </a:xfrm>
          <a:prstGeom prst="rect">
            <a:avLst/>
          </a:prstGeom>
          <a:solidFill>
            <a:srgbClr val="0402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590800" y="3200400"/>
            <a:ext cx="304800" cy="46038"/>
          </a:xfrm>
          <a:prstGeom prst="rect">
            <a:avLst/>
          </a:prstGeom>
          <a:solidFill>
            <a:srgbClr val="0402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左大括号 32"/>
          <p:cNvSpPr/>
          <p:nvPr/>
        </p:nvSpPr>
        <p:spPr>
          <a:xfrm>
            <a:off x="4876800" y="2743200"/>
            <a:ext cx="228600" cy="762000"/>
          </a:xfrm>
          <a:prstGeom prst="leftBrace">
            <a:avLst/>
          </a:prstGeom>
          <a:ln w="19050">
            <a:solidFill>
              <a:srgbClr val="0402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6477000" y="1600200"/>
            <a:ext cx="457200" cy="685800"/>
          </a:xfrm>
          <a:prstGeom prst="line">
            <a:avLst/>
          </a:prstGeom>
          <a:ln w="19050">
            <a:solidFill>
              <a:srgbClr val="0402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133600" y="2514600"/>
            <a:ext cx="0" cy="533400"/>
          </a:xfrm>
          <a:prstGeom prst="line">
            <a:avLst/>
          </a:prstGeom>
          <a:ln w="19050">
            <a:solidFill>
              <a:srgbClr val="0402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85800" y="2286000"/>
            <a:ext cx="0" cy="762000"/>
          </a:xfrm>
          <a:prstGeom prst="line">
            <a:avLst/>
          </a:prstGeom>
          <a:ln w="19050">
            <a:solidFill>
              <a:srgbClr val="0402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8" idx="3"/>
          </p:cNvCxnSpPr>
          <p:nvPr/>
        </p:nvCxnSpPr>
        <p:spPr>
          <a:xfrm>
            <a:off x="6629400" y="3352800"/>
            <a:ext cx="304800" cy="0"/>
          </a:xfrm>
          <a:prstGeom prst="line">
            <a:avLst/>
          </a:prstGeom>
          <a:ln w="19050">
            <a:solidFill>
              <a:srgbClr val="0402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22" idx="3"/>
          </p:cNvCxnSpPr>
          <p:nvPr/>
        </p:nvCxnSpPr>
        <p:spPr>
          <a:xfrm>
            <a:off x="5181600" y="6172200"/>
            <a:ext cx="533400" cy="1588"/>
          </a:xfrm>
          <a:prstGeom prst="line">
            <a:avLst/>
          </a:prstGeom>
          <a:ln w="19050">
            <a:solidFill>
              <a:srgbClr val="0402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59080" y="533400"/>
            <a:ext cx="440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电影权利链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2050" y="173038"/>
            <a:ext cx="2570163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extBox 2"/>
          <p:cNvSpPr txBox="1">
            <a:spLocks noChangeArrowheads="1"/>
          </p:cNvSpPr>
          <p:nvPr/>
        </p:nvSpPr>
        <p:spPr bwMode="auto">
          <a:xfrm>
            <a:off x="399733" y="487681"/>
            <a:ext cx="789564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2800" b="1" dirty="0" smtClean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 smtClean="0"/>
              <a:t>《</a:t>
            </a:r>
            <a:r>
              <a:rPr lang="zh-CN" altLang="en-US" sz="2800" b="1" dirty="0" smtClean="0">
                <a:latin typeface="楷体_GB2312"/>
                <a:ea typeface="楷体_GB2312"/>
                <a:cs typeface="楷体_GB2312"/>
              </a:rPr>
              <a:t>著作权法</a:t>
            </a:r>
            <a:r>
              <a:rPr lang="en-US" altLang="zh-CN" sz="2800" dirty="0" smtClean="0"/>
              <a:t>》</a:t>
            </a:r>
            <a:r>
              <a:rPr lang="zh-CN" altLang="en-US" sz="2800" b="1" dirty="0" smtClean="0">
                <a:latin typeface="楷体_GB2312"/>
                <a:ea typeface="楷体_GB2312"/>
                <a:cs typeface="楷体_GB2312"/>
              </a:rPr>
              <a:t>草案中侵权赔偿的法律规定</a:t>
            </a:r>
            <a:endParaRPr lang="en-US" altLang="zh-CN" sz="2800" b="1" dirty="0" smtClean="0">
              <a:latin typeface="楷体_GB2312"/>
              <a:ea typeface="楷体_GB2312"/>
              <a:cs typeface="楷体_GB2312"/>
            </a:endParaRPr>
          </a:p>
          <a:p>
            <a:endParaRPr lang="en-US" altLang="zh-CN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侵犯著作权或者相关权，应当承担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停止侵害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消除影响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赔礼道歉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赔偿损失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等民事责任。</a:t>
            </a:r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侵犯著作权或者相关权的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，侵权人应当按照权利人的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实际损失给予赔偿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；实际损失难以计算的，可以按照侵权人的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违法所得给予赔偿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权利人的实际损失或者侵权人的违法所得难以确定的，参照通常的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权利交易费用的合理倍数确定</a:t>
            </a:r>
            <a:r>
              <a:rPr lang="zh-CN" altLang="en-US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赔偿数额应当包括权利人为制止侵权行为所支付的合理开支（</a:t>
            </a:r>
            <a:r>
              <a:rPr lang="zh-CN" altLang="en-US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律师费、调查取证费等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3852" y="998538"/>
            <a:ext cx="8640147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电视剧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上海王</a:t>
            </a: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》</a:t>
            </a:r>
          </a:p>
          <a:p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合同变更与解除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转让效力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3600" b="1" dirty="0" smtClean="0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剧本认定标准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侵权比对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 dirty="0" smtClean="0">
                <a:latin typeface="楷体_GB2312"/>
                <a:ea typeface="楷体_GB2312"/>
                <a:cs typeface="楷体_GB2312"/>
              </a:rPr>
              <a:t> 版权约定模式</a:t>
            </a:r>
            <a:endParaRPr lang="en-US" altLang="zh-CN" sz="3600" b="1" dirty="0" smtClean="0">
              <a:latin typeface="楷体_GB2312"/>
              <a:ea typeface="楷体_GB2312"/>
              <a:cs typeface="楷体_GB2312"/>
            </a:endParaRPr>
          </a:p>
          <a:p>
            <a:endParaRPr lang="zh-CN" altLang="zh-CN" sz="3600" dirty="0"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楷体_GB2312"/>
              </a:rPr>
              <a:t>  </a:t>
            </a:r>
            <a:endParaRPr lang="zh-CN" altLang="zh-CN" sz="2800" dirty="0">
              <a:latin typeface="宋体" pitchFamily="2" charset="-122"/>
              <a:ea typeface="宋体" pitchFamily="2" charset="-122"/>
              <a:cs typeface="楷体_GB2312"/>
            </a:endParaRPr>
          </a:p>
          <a:p>
            <a:r>
              <a:rPr lang="en-US" altLang="zh-CN" sz="2800" dirty="0">
                <a:latin typeface="楷体_GB2312"/>
                <a:ea typeface="楷体_GB2312"/>
                <a:cs typeface="楷体_GB2312"/>
              </a:rPr>
              <a:t>   </a:t>
            </a:r>
            <a:endParaRPr lang="zh-CN" altLang="en-US" dirty="0"/>
          </a:p>
        </p:txBody>
      </p:sp>
      <p:pic>
        <p:nvPicPr>
          <p:cNvPr id="4" name="图片 3" descr="上海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54880" y="777240"/>
            <a:ext cx="370332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3416</TotalTime>
  <Words>950</Words>
  <Application>Microsoft Office PowerPoint</Application>
  <PresentationFormat>全屏显示(4:3)</PresentationFormat>
  <Paragraphs>279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Standarddesign</vt:lpstr>
      <vt:lpstr>1_自定义设计方案</vt:lpstr>
      <vt:lpstr>自定义设计方案</vt:lpstr>
      <vt:lpstr>主讲人：王军 律师 北京市盈科律师事务所高级合伙人 中华全国律师协会知识产权专业委员会委员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                            </vt:lpstr>
      <vt:lpstr>幻灯片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/>
  <dc:description>PresentationLoad.com</dc:description>
  <cp:lastModifiedBy>Allen Wang</cp:lastModifiedBy>
  <cp:revision>492</cp:revision>
  <dcterms:created xsi:type="dcterms:W3CDTF">2007-11-27T23:54:21Z</dcterms:created>
  <dcterms:modified xsi:type="dcterms:W3CDTF">2012-07-03T23:34:22Z</dcterms:modified>
</cp:coreProperties>
</file>